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0" r:id="rId15"/>
    <p:sldId id="272" r:id="rId16"/>
    <p:sldId id="273" r:id="rId17"/>
    <p:sldId id="271" r:id="rId18"/>
    <p:sldId id="275" r:id="rId19"/>
    <p:sldId id="277"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67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0E43CE-3524-43E9-AE35-307071F56091}" type="datetimeFigureOut">
              <a:rPr lang="de-DE" smtClean="0"/>
              <a:t>25.11.2018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E4C8E-1472-41AC-B74B-69F271EE3932}" type="slidenum">
              <a:rPr lang="de-DE" smtClean="0"/>
              <a:t>‹Nr.›</a:t>
            </a:fld>
            <a:endParaRPr lang="de-DE"/>
          </a:p>
        </p:txBody>
      </p:sp>
    </p:spTree>
    <p:extLst>
      <p:ext uri="{BB962C8B-B14F-4D97-AF65-F5344CB8AC3E}">
        <p14:creationId xmlns:p14="http://schemas.microsoft.com/office/powerpoint/2010/main" val="103503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17E4C8E-1472-41AC-B74B-69F271EE3932}" type="slidenum">
              <a:rPr lang="de-DE" smtClean="0"/>
              <a:t>1</a:t>
            </a:fld>
            <a:endParaRPr lang="de-DE"/>
          </a:p>
        </p:txBody>
      </p:sp>
    </p:spTree>
    <p:extLst>
      <p:ext uri="{BB962C8B-B14F-4D97-AF65-F5344CB8AC3E}">
        <p14:creationId xmlns:p14="http://schemas.microsoft.com/office/powerpoint/2010/main" val="328467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25.11.2018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25.11.2018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25.11.2018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t>25.11.2018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25.11.2018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t>25.11.2018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t>25.11.2018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t>25.11.2018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25.11.2018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25.11.2018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25.11.2018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25.11.2018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a:p>
        </p:txBody>
      </p:sp>
      <p:pic>
        <p:nvPicPr>
          <p:cNvPr id="7" name="Picture 10" descr="D:\_Daten\_00\_Helmut-Schmidt-Uni\hsu_ou-c5.cd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236296" y="429574"/>
            <a:ext cx="12588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400" b="1" kern="1200">
          <a:solidFill>
            <a:srgbClr val="CC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84784"/>
            <a:ext cx="7772400" cy="2520279"/>
          </a:xfrm>
        </p:spPr>
        <p:txBody>
          <a:bodyPr>
            <a:normAutofit fontScale="90000"/>
          </a:bodyPr>
          <a:lstStyle/>
          <a:p>
            <a:pPr algn="ctr"/>
            <a:r>
              <a:rPr lang="de-DE" dirty="0" smtClean="0"/>
              <a:t>Input II zum Zweiten Gleichstellungsbericht der Bundesregierung – Mögliche Schlussfolgerungen für die Gleichstellungsarbeit </a:t>
            </a:r>
            <a:br>
              <a:rPr lang="de-DE" dirty="0" smtClean="0"/>
            </a:br>
            <a:r>
              <a:rPr lang="de-DE" dirty="0" smtClean="0"/>
              <a:t/>
            </a:r>
            <a:br>
              <a:rPr lang="de-DE" dirty="0" smtClean="0"/>
            </a:br>
            <a:r>
              <a:rPr lang="de-DE" dirty="0" smtClean="0"/>
              <a:t>beim</a:t>
            </a:r>
            <a:br>
              <a:rPr lang="de-DE" dirty="0" smtClean="0"/>
            </a:br>
            <a:r>
              <a:rPr lang="de-DE" dirty="0" smtClean="0"/>
              <a:t>Workshop der BAG am 06.07.2018 „Wirksamkeit von Gleichstellungspolitik erhöhen“</a:t>
            </a:r>
            <a:br>
              <a:rPr lang="de-DE" dirty="0" smtClean="0"/>
            </a:br>
            <a:endParaRPr lang="de-DE" dirty="0"/>
          </a:p>
        </p:txBody>
      </p:sp>
      <p:sp>
        <p:nvSpPr>
          <p:cNvPr id="3" name="Untertitel 2"/>
          <p:cNvSpPr>
            <a:spLocks noGrp="1"/>
          </p:cNvSpPr>
          <p:nvPr>
            <p:ph type="subTitle" idx="1"/>
          </p:nvPr>
        </p:nvSpPr>
        <p:spPr>
          <a:xfrm>
            <a:off x="1371600" y="4221088"/>
            <a:ext cx="6400800" cy="1417712"/>
          </a:xfrm>
        </p:spPr>
        <p:txBody>
          <a:bodyPr/>
          <a:lstStyle/>
          <a:p>
            <a:r>
              <a:rPr lang="de-DE" dirty="0" smtClean="0"/>
              <a:t>Prof. Dr. Margarete Schuler-Harms</a:t>
            </a:r>
          </a:p>
          <a:p>
            <a:r>
              <a:rPr lang="de-DE" dirty="0" smtClean="0"/>
              <a:t>Helmut-Schmidt-Universität/Universität der Bundeswehr Hamburg</a:t>
            </a:r>
            <a:endParaRPr lang="de-DE" dirty="0"/>
          </a:p>
        </p:txBody>
      </p:sp>
    </p:spTree>
    <p:extLst>
      <p:ext uri="{BB962C8B-B14F-4D97-AF65-F5344CB8AC3E}">
        <p14:creationId xmlns:p14="http://schemas.microsoft.com/office/powerpoint/2010/main" val="2742532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Strategie: Bundesgleichstellungsgesetz als         „Modellgesetz“</a:t>
            </a:r>
            <a:endParaRPr lang="de-DE" dirty="0"/>
          </a:p>
        </p:txBody>
      </p:sp>
      <p:sp>
        <p:nvSpPr>
          <p:cNvPr id="3" name="Inhaltsplatzhalter 2"/>
          <p:cNvSpPr>
            <a:spLocks noGrp="1"/>
          </p:cNvSpPr>
          <p:nvPr>
            <p:ph idx="1"/>
          </p:nvPr>
        </p:nvSpPr>
        <p:spPr/>
        <p:txBody>
          <a:bodyPr>
            <a:normAutofit lnSpcReduction="10000"/>
          </a:bodyPr>
          <a:lstStyle/>
          <a:p>
            <a:r>
              <a:rPr lang="de-DE" dirty="0" smtClean="0"/>
              <a:t>Gesetzgebungskompetenz des Bundes besteht (s.o.)</a:t>
            </a:r>
          </a:p>
          <a:p>
            <a:endParaRPr lang="de-DE" dirty="0"/>
          </a:p>
          <a:p>
            <a:r>
              <a:rPr lang="de-DE" dirty="0" smtClean="0"/>
              <a:t>Historisch günstige, der Vorbildfunktion förderliche Konstellation oder</a:t>
            </a:r>
          </a:p>
          <a:p>
            <a:endParaRPr lang="de-DE" dirty="0"/>
          </a:p>
          <a:p>
            <a:r>
              <a:rPr lang="de-DE" dirty="0" smtClean="0"/>
              <a:t>Modell- (Vorbild-)Charakter des Gesetzes muss auf politischem Wege verdeutlicht werden.</a:t>
            </a:r>
          </a:p>
          <a:p>
            <a:endParaRPr lang="de-DE" dirty="0"/>
          </a:p>
          <a:p>
            <a:pPr lvl="1"/>
            <a:r>
              <a:rPr lang="de-DE" dirty="0" smtClean="0"/>
              <a:t>Einbindung der Länder in Phase der Entwurfserstellung durch das zuständige Ministerium und/oder</a:t>
            </a:r>
          </a:p>
          <a:p>
            <a:endParaRPr lang="de-DE" dirty="0"/>
          </a:p>
          <a:p>
            <a:pPr lvl="1"/>
            <a:r>
              <a:rPr lang="de-DE" dirty="0" smtClean="0"/>
              <a:t>Flankierung der Gesetzgebung mit weiteren Maßnahmen (s.u.)</a:t>
            </a:r>
          </a:p>
          <a:p>
            <a:endParaRPr lang="de-DE" dirty="0"/>
          </a:p>
          <a:p>
            <a:r>
              <a:rPr lang="de-DE" dirty="0" smtClean="0"/>
              <a:t>Typ: VwVfG 1976, </a:t>
            </a:r>
            <a:r>
              <a:rPr lang="de-DE" dirty="0" err="1" smtClean="0"/>
              <a:t>DGO</a:t>
            </a:r>
            <a:r>
              <a:rPr lang="de-DE" dirty="0" smtClean="0"/>
              <a:t> 1935</a:t>
            </a:r>
            <a:endParaRPr lang="de-DE" dirty="0"/>
          </a:p>
        </p:txBody>
      </p:sp>
    </p:spTree>
    <p:extLst>
      <p:ext uri="{BB962C8B-B14F-4D97-AF65-F5344CB8AC3E}">
        <p14:creationId xmlns:p14="http://schemas.microsoft.com/office/powerpoint/2010/main" val="235788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Rahmenverwaltungsvorschriften des Bundes</a:t>
            </a:r>
            <a:endParaRPr lang="de-DE" dirty="0"/>
          </a:p>
        </p:txBody>
      </p:sp>
      <p:sp>
        <p:nvSpPr>
          <p:cNvPr id="3" name="Inhaltsplatzhalter 2"/>
          <p:cNvSpPr>
            <a:spLocks noGrp="1"/>
          </p:cNvSpPr>
          <p:nvPr>
            <p:ph idx="1"/>
          </p:nvPr>
        </p:nvSpPr>
        <p:spPr/>
        <p:txBody>
          <a:bodyPr>
            <a:normAutofit fontScale="85000" lnSpcReduction="20000"/>
          </a:bodyPr>
          <a:lstStyle/>
          <a:p>
            <a:r>
              <a:rPr lang="de-DE" dirty="0" smtClean="0"/>
              <a:t>Regelungskompetenz aus Art. 84 Abs. 2 GG: </a:t>
            </a:r>
          </a:p>
          <a:p>
            <a:pPr marL="457200" lvl="1" indent="0">
              <a:buNone/>
            </a:pPr>
            <a:r>
              <a:rPr lang="de-DE" dirty="0" smtClean="0"/>
              <a:t>„Die Bundesregierung kann mit Zustimmung des Bundesrats“ (auf Gebieten, in denen die Länder die Gesetze des Bundes als eigene Angelegenheit ausführen, Abs. 1), „allgemeine Verwaltungsvorschriften erlassen.“</a:t>
            </a:r>
          </a:p>
          <a:p>
            <a:endParaRPr lang="de-DE" dirty="0"/>
          </a:p>
          <a:p>
            <a:r>
              <a:rPr lang="de-DE" dirty="0" smtClean="0"/>
              <a:t>Beispiel: </a:t>
            </a:r>
          </a:p>
          <a:p>
            <a:pPr marL="457200" lvl="1" indent="0">
              <a:buNone/>
            </a:pPr>
            <a:r>
              <a:rPr lang="de-DE" dirty="0" smtClean="0"/>
              <a:t>Die „Allgemeine Verwaltungsvorschrift über Grundsätze zur Durchführung der amtlichen Überwachung lebensmittelrechtlicher und weinrechtlicher Vorschriften (</a:t>
            </a:r>
            <a:r>
              <a:rPr lang="de-DE" dirty="0" err="1" smtClean="0"/>
              <a:t>AVV</a:t>
            </a:r>
            <a:r>
              <a:rPr lang="de-DE" dirty="0" smtClean="0"/>
              <a:t> RÜB)“ mit dem Ziel, zu einem bundeseinheitlichen Vollzug der Lebensmittelgesetzgebung beizutragen. </a:t>
            </a:r>
          </a:p>
          <a:p>
            <a:endParaRPr lang="de-DE" dirty="0"/>
          </a:p>
          <a:p>
            <a:pPr lvl="1"/>
            <a:r>
              <a:rPr lang="de-DE" dirty="0" smtClean="0"/>
              <a:t>Erarbeitung der </a:t>
            </a:r>
            <a:r>
              <a:rPr lang="de-DE" dirty="0" err="1" smtClean="0"/>
              <a:t>AVV</a:t>
            </a:r>
            <a:r>
              <a:rPr lang="de-DE" dirty="0" smtClean="0"/>
              <a:t> RÜB in einer Bund-Länder-Arbeitsgruppe</a:t>
            </a:r>
          </a:p>
          <a:p>
            <a:pPr lvl="1"/>
            <a:r>
              <a:rPr lang="de-DE" dirty="0" smtClean="0"/>
              <a:t>Inhalt: Einheitliche Rahmenvorgaben bei Raum für eine Durchführung der Aufgabe in eigener Verantwortlichkeit der Länder.</a:t>
            </a:r>
          </a:p>
          <a:p>
            <a:endParaRPr lang="de-DE" dirty="0"/>
          </a:p>
          <a:p>
            <a:r>
              <a:rPr lang="de-DE" dirty="0" smtClean="0"/>
              <a:t>Problem: Art. 84 Abs. 2 GG erfasst nicht die Ausführung eigener Gesetze durch die Länder.</a:t>
            </a:r>
          </a:p>
          <a:p>
            <a:endParaRPr lang="de-DE" dirty="0"/>
          </a:p>
          <a:p>
            <a:r>
              <a:rPr lang="de-DE" dirty="0" smtClean="0"/>
              <a:t>Ergebnis zu 3.: Der Erlass von Rahmenverwaltungsvorschriften durch den Bund scheidet aus.  </a:t>
            </a:r>
            <a:endParaRPr lang="de-DE" dirty="0"/>
          </a:p>
        </p:txBody>
      </p:sp>
    </p:spTree>
    <p:extLst>
      <p:ext uri="{BB962C8B-B14F-4D97-AF65-F5344CB8AC3E}">
        <p14:creationId xmlns:p14="http://schemas.microsoft.com/office/powerpoint/2010/main" val="2717643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 Koordinierung der Gesetzgebung durch die Länder</a:t>
            </a:r>
            <a:endParaRPr lang="de-DE" dirty="0"/>
          </a:p>
        </p:txBody>
      </p:sp>
      <p:sp>
        <p:nvSpPr>
          <p:cNvPr id="3" name="Inhaltsplatzhalter 2"/>
          <p:cNvSpPr>
            <a:spLocks noGrp="1"/>
          </p:cNvSpPr>
          <p:nvPr>
            <p:ph idx="1"/>
          </p:nvPr>
        </p:nvSpPr>
        <p:spPr/>
        <p:txBody>
          <a:bodyPr>
            <a:normAutofit fontScale="92500" lnSpcReduction="20000"/>
          </a:bodyPr>
          <a:lstStyle/>
          <a:p>
            <a:pPr marL="457200" indent="-457200">
              <a:buAutoNum type="alphaLcParenR"/>
            </a:pPr>
            <a:r>
              <a:rPr lang="de-DE" dirty="0" smtClean="0"/>
              <a:t>Wechselseitige </a:t>
            </a:r>
            <a:r>
              <a:rPr lang="de-DE" dirty="0"/>
              <a:t>Verpflichtung der Länder in </a:t>
            </a:r>
            <a:r>
              <a:rPr lang="de-DE" dirty="0" smtClean="0"/>
              <a:t>einem Staatsvertrag </a:t>
            </a:r>
            <a:r>
              <a:rPr lang="de-DE" dirty="0"/>
              <a:t>oder einem </a:t>
            </a:r>
            <a:r>
              <a:rPr lang="de-DE" dirty="0" smtClean="0"/>
              <a:t>Verwaltungsabkommen</a:t>
            </a:r>
          </a:p>
          <a:p>
            <a:pPr marL="457200" indent="-457200">
              <a:buAutoNum type="alphaLcParenR"/>
            </a:pPr>
            <a:endParaRPr lang="de-DE" dirty="0" smtClean="0"/>
          </a:p>
          <a:p>
            <a:r>
              <a:rPr lang="de-DE" dirty="0" smtClean="0"/>
              <a:t>Verfassungsrechtlicher Grundsatz: </a:t>
            </a:r>
          </a:p>
          <a:p>
            <a:pPr marL="457200" lvl="1" indent="0">
              <a:buNone/>
            </a:pPr>
            <a:r>
              <a:rPr lang="de-DE" dirty="0" smtClean="0"/>
              <a:t>Das Grundgesetz (und v.a. das Bundesstaatsprinzip) lässt die Kooperation der </a:t>
            </a:r>
            <a:r>
              <a:rPr lang="de-DE" dirty="0"/>
              <a:t>Länder untereinander auch </a:t>
            </a:r>
            <a:r>
              <a:rPr lang="de-DE" dirty="0" smtClean="0"/>
              <a:t>in Form von Staatsverträgen und Verwaltungsabkommen zu.</a:t>
            </a:r>
          </a:p>
          <a:p>
            <a:endParaRPr lang="de-DE" dirty="0"/>
          </a:p>
          <a:p>
            <a:r>
              <a:rPr lang="de-DE" dirty="0" smtClean="0"/>
              <a:t>Typischer Anlass: </a:t>
            </a:r>
          </a:p>
          <a:p>
            <a:pPr marL="457200" lvl="1" indent="0">
              <a:buNone/>
            </a:pPr>
            <a:r>
              <a:rPr lang="de-DE" dirty="0" smtClean="0"/>
              <a:t>Unerlässlichkeit einer Landesgrenzen überschreitenden Ordnung</a:t>
            </a:r>
          </a:p>
          <a:p>
            <a:pPr marL="457200" lvl="1" indent="0">
              <a:buNone/>
            </a:pPr>
            <a:r>
              <a:rPr lang="de-DE" dirty="0" smtClean="0"/>
              <a:t>Beispiel: Rundfunkstaatsverträge, da und soweit Rundfunk an Ländergrenzen nicht halt macht.</a:t>
            </a:r>
          </a:p>
          <a:p>
            <a:endParaRPr lang="de-DE" dirty="0"/>
          </a:p>
          <a:p>
            <a:r>
              <a:rPr lang="de-DE" dirty="0" smtClean="0"/>
              <a:t>Unerlässlichkeit einer Landesgrenzen überschreitenden Ordnung ist nicht ersichtlich.</a:t>
            </a:r>
          </a:p>
          <a:p>
            <a:endParaRPr lang="de-DE" dirty="0"/>
          </a:p>
          <a:p>
            <a:r>
              <a:rPr lang="de-DE" dirty="0" smtClean="0"/>
              <a:t>Ergebnis zu 4.: Diese Kooperationsform der Länder ist keine Option.</a:t>
            </a:r>
            <a:endParaRPr lang="de-DE" dirty="0"/>
          </a:p>
        </p:txBody>
      </p:sp>
    </p:spTree>
    <p:extLst>
      <p:ext uri="{BB962C8B-B14F-4D97-AF65-F5344CB8AC3E}">
        <p14:creationId xmlns:p14="http://schemas.microsoft.com/office/powerpoint/2010/main" val="1434222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 Koordinierung der Gesetzgebung durch die Länder</a:t>
            </a:r>
            <a:endParaRPr lang="de-DE" dirty="0"/>
          </a:p>
        </p:txBody>
      </p:sp>
      <p:sp>
        <p:nvSpPr>
          <p:cNvPr id="3" name="Inhaltsplatzhalter 2"/>
          <p:cNvSpPr>
            <a:spLocks noGrp="1"/>
          </p:cNvSpPr>
          <p:nvPr>
            <p:ph idx="1"/>
          </p:nvPr>
        </p:nvSpPr>
        <p:spPr/>
        <p:txBody>
          <a:bodyPr>
            <a:normAutofit fontScale="85000" lnSpcReduction="20000"/>
          </a:bodyPr>
          <a:lstStyle/>
          <a:p>
            <a:pPr marL="0" indent="0">
              <a:buNone/>
            </a:pPr>
            <a:r>
              <a:rPr lang="de-DE" dirty="0" smtClean="0"/>
              <a:t>b) Mustergesetz</a:t>
            </a:r>
          </a:p>
          <a:p>
            <a:pPr marL="0" indent="0">
              <a:buNone/>
            </a:pPr>
            <a:endParaRPr lang="de-DE" dirty="0" smtClean="0"/>
          </a:p>
          <a:p>
            <a:r>
              <a:rPr lang="de-DE" dirty="0" smtClean="0"/>
              <a:t>Klassifizierung: </a:t>
            </a:r>
          </a:p>
          <a:p>
            <a:pPr marL="457200" lvl="1" indent="0">
              <a:buNone/>
            </a:pPr>
            <a:r>
              <a:rPr lang="de-DE" dirty="0" smtClean="0"/>
              <a:t>Mustergesetze enthalten Modelle ohne eigenen Regelungsanspruch, aber mit Vorbildfunktion für eine anstehende Gesetzgebung durch mehrere Gesetzgeber.</a:t>
            </a:r>
          </a:p>
          <a:p>
            <a:endParaRPr lang="de-DE" dirty="0" smtClean="0"/>
          </a:p>
          <a:p>
            <a:r>
              <a:rPr lang="de-DE" dirty="0" smtClean="0"/>
              <a:t>Beispiele:</a:t>
            </a:r>
          </a:p>
          <a:p>
            <a:pPr lvl="1"/>
            <a:r>
              <a:rPr lang="de-DE" dirty="0" smtClean="0"/>
              <a:t>Musterpolizeigesetz</a:t>
            </a:r>
          </a:p>
          <a:p>
            <a:pPr lvl="1"/>
            <a:r>
              <a:rPr lang="de-DE" dirty="0" smtClean="0"/>
              <a:t>Musterbauordnung</a:t>
            </a:r>
          </a:p>
          <a:p>
            <a:pPr lvl="1"/>
            <a:r>
              <a:rPr lang="de-DE" dirty="0" smtClean="0"/>
              <a:t>Mustergesetz für die Berufsqualifikationsfeststellungsgesetze der Länder</a:t>
            </a:r>
          </a:p>
          <a:p>
            <a:endParaRPr lang="de-DE" dirty="0"/>
          </a:p>
          <a:p>
            <a:r>
              <a:rPr lang="de-DE" dirty="0" smtClean="0"/>
              <a:t>Entstehung </a:t>
            </a:r>
          </a:p>
          <a:p>
            <a:pPr lvl="1"/>
            <a:r>
              <a:rPr lang="de-DE" dirty="0" smtClean="0"/>
              <a:t>durch Koordinierung der Länder, Mitwirkung des Bundes ist möglich.</a:t>
            </a:r>
          </a:p>
          <a:p>
            <a:endParaRPr lang="de-DE" dirty="0" smtClean="0"/>
          </a:p>
          <a:p>
            <a:r>
              <a:rPr lang="de-DE" dirty="0" smtClean="0"/>
              <a:t>Problem: </a:t>
            </a:r>
          </a:p>
          <a:p>
            <a:pPr lvl="1"/>
            <a:r>
              <a:rPr lang="de-DE" dirty="0" smtClean="0"/>
              <a:t>Fehlende Verbindlichkeit, d.h. die Umsetzung erfordert eine sorgfältige Analyse der Verwirklichungschancen und ggf. zusätzliche Maßnahmen</a:t>
            </a:r>
          </a:p>
          <a:p>
            <a:pPr lvl="1"/>
            <a:r>
              <a:rPr lang="de-DE" dirty="0" smtClean="0"/>
              <a:t>Rasches Verfallsdatum</a:t>
            </a:r>
          </a:p>
          <a:p>
            <a:endParaRPr lang="de-DE" dirty="0" smtClean="0"/>
          </a:p>
          <a:p>
            <a:endParaRPr lang="de-DE" dirty="0"/>
          </a:p>
        </p:txBody>
      </p:sp>
    </p:spTree>
    <p:extLst>
      <p:ext uri="{BB962C8B-B14F-4D97-AF65-F5344CB8AC3E}">
        <p14:creationId xmlns:p14="http://schemas.microsoft.com/office/powerpoint/2010/main" val="175034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4. Koordinierung der </a:t>
            </a:r>
            <a:r>
              <a:rPr lang="de-DE" dirty="0" smtClean="0"/>
              <a:t>Gesetzgebung durch  </a:t>
            </a:r>
            <a:r>
              <a:rPr lang="de-DE" dirty="0"/>
              <a:t>die Länder</a:t>
            </a:r>
          </a:p>
        </p:txBody>
      </p:sp>
      <p:sp>
        <p:nvSpPr>
          <p:cNvPr id="3" name="Inhaltsplatzhalter 2"/>
          <p:cNvSpPr>
            <a:spLocks noGrp="1"/>
          </p:cNvSpPr>
          <p:nvPr>
            <p:ph idx="1"/>
          </p:nvPr>
        </p:nvSpPr>
        <p:spPr/>
        <p:txBody>
          <a:bodyPr/>
          <a:lstStyle/>
          <a:p>
            <a:pPr marL="0" indent="0">
              <a:buNone/>
            </a:pPr>
            <a:r>
              <a:rPr lang="de-DE" dirty="0" smtClean="0"/>
              <a:t>b) Anderweitig zwischen einzelnen oder allen Ländern koordinierte Gesetzgebungstätigkeit</a:t>
            </a:r>
          </a:p>
          <a:p>
            <a:endParaRPr lang="de-DE" dirty="0"/>
          </a:p>
          <a:p>
            <a:r>
              <a:rPr lang="de-DE" b="0" dirty="0" smtClean="0"/>
              <a:t>Parallele Gesetzgebungsprozesse in den Ländern, ggf. auf im Bund, und Erarbeitung von Standards (zuvor oder dabei) in interministerieller Arbeitsgruppe</a:t>
            </a:r>
          </a:p>
          <a:p>
            <a:endParaRPr lang="de-DE" b="0" dirty="0"/>
          </a:p>
          <a:p>
            <a:r>
              <a:rPr lang="de-DE" b="0" dirty="0" smtClean="0"/>
              <a:t>Verständigung auf Mindest-)Inhalt und evtl. auch Abstimmung von Formulierungen möglich</a:t>
            </a:r>
          </a:p>
          <a:p>
            <a:endParaRPr lang="de-DE" dirty="0"/>
          </a:p>
          <a:p>
            <a:pPr marL="0" indent="0">
              <a:buNone/>
            </a:pPr>
            <a:r>
              <a:rPr lang="de-DE" dirty="0" smtClean="0"/>
              <a:t>c) Interföderale Verständigung auf gemeinsame Eckpunkte</a:t>
            </a:r>
          </a:p>
          <a:p>
            <a:endParaRPr lang="de-DE" dirty="0"/>
          </a:p>
          <a:p>
            <a:endParaRPr lang="de-DE" dirty="0"/>
          </a:p>
        </p:txBody>
      </p:sp>
    </p:spTree>
    <p:extLst>
      <p:ext uri="{BB962C8B-B14F-4D97-AF65-F5344CB8AC3E}">
        <p14:creationId xmlns:p14="http://schemas.microsoft.com/office/powerpoint/2010/main" val="313142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5. Eine „Lex </a:t>
            </a:r>
            <a:r>
              <a:rPr lang="de-DE" dirty="0" err="1" smtClean="0"/>
              <a:t>academica</a:t>
            </a:r>
            <a:r>
              <a:rPr lang="de-DE" dirty="0" smtClean="0"/>
              <a:t>“</a:t>
            </a:r>
            <a:endParaRPr lang="de-DE" dirty="0"/>
          </a:p>
        </p:txBody>
      </p:sp>
      <p:sp>
        <p:nvSpPr>
          <p:cNvPr id="3" name="Inhaltsplatzhalter 2"/>
          <p:cNvSpPr>
            <a:spLocks noGrp="1"/>
          </p:cNvSpPr>
          <p:nvPr>
            <p:ph idx="1"/>
          </p:nvPr>
        </p:nvSpPr>
        <p:spPr/>
        <p:txBody>
          <a:bodyPr>
            <a:normAutofit fontScale="92500"/>
          </a:bodyPr>
          <a:lstStyle/>
          <a:p>
            <a:pPr marL="0" indent="0">
              <a:buNone/>
            </a:pPr>
            <a:r>
              <a:rPr lang="de-DE" dirty="0" smtClean="0"/>
              <a:t>a) Wissenschaftlicher Gesetzentwurf</a:t>
            </a:r>
          </a:p>
          <a:p>
            <a:r>
              <a:rPr lang="de-DE" dirty="0" smtClean="0"/>
              <a:t>Vorbilder: </a:t>
            </a:r>
          </a:p>
          <a:p>
            <a:pPr lvl="1"/>
            <a:r>
              <a:rPr lang="de-DE" dirty="0" smtClean="0"/>
              <a:t>Professorenentwürfe für ein Umweltgesetzbuch oder ein Einkommensteuergesetz</a:t>
            </a:r>
          </a:p>
          <a:p>
            <a:pPr lvl="1"/>
            <a:r>
              <a:rPr lang="de-DE" dirty="0" err="1" smtClean="0"/>
              <a:t>Draft</a:t>
            </a:r>
            <a:r>
              <a:rPr lang="de-DE" dirty="0" smtClean="0"/>
              <a:t> Common Frame </a:t>
            </a:r>
            <a:r>
              <a:rPr lang="de-DE" dirty="0" err="1" smtClean="0"/>
              <a:t>of</a:t>
            </a:r>
            <a:r>
              <a:rPr lang="de-DE" dirty="0" smtClean="0"/>
              <a:t> Reference (</a:t>
            </a:r>
            <a:r>
              <a:rPr lang="de-DE" dirty="0" err="1" smtClean="0"/>
              <a:t>DCFR</a:t>
            </a:r>
            <a:r>
              <a:rPr lang="de-DE" dirty="0" smtClean="0"/>
              <a:t>) 2012 für ein Zivilgesetzbuch der EU</a:t>
            </a:r>
          </a:p>
          <a:p>
            <a:pPr lvl="1"/>
            <a:r>
              <a:rPr lang="de-DE" dirty="0" err="1" smtClean="0"/>
              <a:t>ReNUAL</a:t>
            </a:r>
            <a:r>
              <a:rPr lang="de-DE" dirty="0" smtClean="0"/>
              <a:t> 2015 Entwurf für ein Verwaltungsverfahrensgesetz der EU</a:t>
            </a:r>
          </a:p>
          <a:p>
            <a:pPr lvl="1"/>
            <a:r>
              <a:rPr lang="de-DE" dirty="0" smtClean="0"/>
              <a:t>Model Law </a:t>
            </a:r>
            <a:r>
              <a:rPr lang="de-DE" dirty="0" err="1" smtClean="0"/>
              <a:t>of</a:t>
            </a:r>
            <a:r>
              <a:rPr lang="de-DE" dirty="0" smtClean="0"/>
              <a:t> Juvenile Justice (Mustergesetz der UN für Jugendgerichtsbarkeit von 1997)</a:t>
            </a:r>
          </a:p>
          <a:p>
            <a:r>
              <a:rPr lang="de-DE" dirty="0" smtClean="0"/>
              <a:t>Entstehung:</a:t>
            </a:r>
          </a:p>
          <a:p>
            <a:pPr lvl="1"/>
            <a:r>
              <a:rPr lang="de-DE" dirty="0" smtClean="0"/>
              <a:t>Eigeninitiative aus der Wissenschaft oder</a:t>
            </a:r>
          </a:p>
          <a:p>
            <a:pPr lvl="1"/>
            <a:r>
              <a:rPr lang="de-DE" dirty="0" smtClean="0"/>
              <a:t>Staatliche Initiierung, evtl. durch finanzielle Förderung</a:t>
            </a:r>
          </a:p>
          <a:p>
            <a:r>
              <a:rPr lang="de-DE" dirty="0" smtClean="0"/>
              <a:t>Kompetenz des Bundes für die Förderung eines entsprechenden Entwurfs</a:t>
            </a:r>
          </a:p>
          <a:p>
            <a:pPr lvl="1"/>
            <a:r>
              <a:rPr lang="de-DE" dirty="0" smtClean="0"/>
              <a:t>Aus der Natur der Sache? (siehe oben)</a:t>
            </a:r>
          </a:p>
          <a:p>
            <a:pPr lvl="1"/>
            <a:r>
              <a:rPr lang="de-DE" dirty="0" smtClean="0"/>
              <a:t>In Koordination mit den Ländern denkbar</a:t>
            </a:r>
          </a:p>
          <a:p>
            <a:pPr lvl="1"/>
            <a:r>
              <a:rPr lang="de-DE" dirty="0" smtClean="0"/>
              <a:t>Unproblematisch: Staatliche Initiierung durch die Länder </a:t>
            </a:r>
            <a:endParaRPr lang="de-DE" dirty="0"/>
          </a:p>
        </p:txBody>
      </p:sp>
    </p:spTree>
    <p:extLst>
      <p:ext uri="{BB962C8B-B14F-4D97-AF65-F5344CB8AC3E}">
        <p14:creationId xmlns:p14="http://schemas.microsoft.com/office/powerpoint/2010/main" val="250180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5. Eine „Lex </a:t>
            </a:r>
            <a:r>
              <a:rPr lang="de-DE" dirty="0" err="1" smtClean="0"/>
              <a:t>academica</a:t>
            </a:r>
            <a:r>
              <a:rPr lang="de-DE" dirty="0" smtClean="0"/>
              <a:t>“ </a:t>
            </a:r>
            <a:endParaRPr lang="de-DE" dirty="0"/>
          </a:p>
        </p:txBody>
      </p:sp>
      <p:sp>
        <p:nvSpPr>
          <p:cNvPr id="3" name="Inhaltsplatzhalter 2"/>
          <p:cNvSpPr>
            <a:spLocks noGrp="1"/>
          </p:cNvSpPr>
          <p:nvPr>
            <p:ph idx="1"/>
          </p:nvPr>
        </p:nvSpPr>
        <p:spPr/>
        <p:txBody>
          <a:bodyPr>
            <a:normAutofit/>
          </a:bodyPr>
          <a:lstStyle/>
          <a:p>
            <a:pPr marL="0" indent="0">
              <a:buNone/>
            </a:pPr>
            <a:r>
              <a:rPr lang="de-DE" dirty="0" smtClean="0"/>
              <a:t>b) Wissenschaftliche Ausarbeitung von Standards und Regelungsinhalten mit Regelungsvorschlägen</a:t>
            </a:r>
          </a:p>
          <a:p>
            <a:endParaRPr lang="de-DE" dirty="0"/>
          </a:p>
          <a:p>
            <a:r>
              <a:rPr lang="de-DE" sz="1800" dirty="0" smtClean="0"/>
              <a:t>Beispiele: </a:t>
            </a:r>
          </a:p>
          <a:p>
            <a:pPr lvl="1"/>
            <a:r>
              <a:rPr lang="de-DE" sz="1600" dirty="0" smtClean="0"/>
              <a:t>Zusammenfassung der landesrechtlichen Grundlagen zum Pressewesen in Form eines landesrechtlichen „Mustergesetzes“ bei Fechner/Mayer (</a:t>
            </a:r>
            <a:r>
              <a:rPr lang="de-DE" sz="1600" dirty="0" err="1" smtClean="0"/>
              <a:t>Hg</a:t>
            </a:r>
            <a:r>
              <a:rPr lang="de-DE" sz="1600" dirty="0" smtClean="0"/>
              <a:t>.), Medienrecht, unter „Presse“ (März 2018)</a:t>
            </a:r>
          </a:p>
          <a:p>
            <a:pPr lvl="1"/>
            <a:r>
              <a:rPr lang="de-DE" sz="1600" dirty="0" smtClean="0"/>
              <a:t>Regelungsbausteine bei Schuler-Harms/</a:t>
            </a:r>
            <a:r>
              <a:rPr lang="de-DE" sz="1600" dirty="0" err="1" smtClean="0"/>
              <a:t>Valentiner</a:t>
            </a:r>
            <a:r>
              <a:rPr lang="de-DE" sz="1600" dirty="0" smtClean="0"/>
              <a:t>, Rechtsgutachten i.A</a:t>
            </a:r>
            <a:r>
              <a:rPr lang="de-DE" sz="1600" dirty="0"/>
              <a:t>. des </a:t>
            </a:r>
            <a:r>
              <a:rPr lang="de-DE" sz="1600" dirty="0" err="1"/>
              <a:t>MGEPA</a:t>
            </a:r>
            <a:r>
              <a:rPr lang="de-DE" sz="1600" dirty="0"/>
              <a:t> NRW</a:t>
            </a:r>
            <a:r>
              <a:rPr lang="de-DE" sz="1600" dirty="0" smtClean="0"/>
              <a:t> zur Frage der wirkungsvollen Ausgestaltung gesetzlicher Regelungen zur Realisierung eines ausgewogenen Geschlechterverhältnisses in Gremien, 2016</a:t>
            </a:r>
          </a:p>
          <a:p>
            <a:pPr lvl="1"/>
            <a:endParaRPr lang="de-DE" dirty="0"/>
          </a:p>
          <a:p>
            <a:pPr marL="0" indent="0">
              <a:buNone/>
            </a:pPr>
            <a:r>
              <a:rPr lang="de-DE" dirty="0" smtClean="0"/>
              <a:t>Problem der Lex </a:t>
            </a:r>
            <a:r>
              <a:rPr lang="de-DE" dirty="0" err="1" smtClean="0"/>
              <a:t>Academica</a:t>
            </a:r>
            <a:r>
              <a:rPr lang="de-DE" dirty="0" smtClean="0"/>
              <a:t>: </a:t>
            </a:r>
          </a:p>
          <a:p>
            <a:pPr lvl="1"/>
            <a:r>
              <a:rPr lang="de-DE" dirty="0" smtClean="0"/>
              <a:t>Rechtliche Unverbindlichkeit</a:t>
            </a:r>
          </a:p>
          <a:p>
            <a:pPr lvl="1"/>
            <a:r>
              <a:rPr lang="de-DE" dirty="0" smtClean="0"/>
              <a:t>Einführung in den (rechts-)politischen Prozess bleibt aufgegeben</a:t>
            </a:r>
          </a:p>
        </p:txBody>
      </p:sp>
    </p:spTree>
    <p:extLst>
      <p:ext uri="{BB962C8B-B14F-4D97-AF65-F5344CB8AC3E}">
        <p14:creationId xmlns:p14="http://schemas.microsoft.com/office/powerpoint/2010/main" val="3369940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6. Gesamtschau</a:t>
            </a:r>
            <a:endParaRPr lang="de-DE" dirty="0"/>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r>
              <a:rPr lang="de-DE" dirty="0" smtClean="0"/>
              <a:t>Keine rechtliche Direktivkraft des Bundes</a:t>
            </a:r>
          </a:p>
          <a:p>
            <a:endParaRPr lang="de-DE" dirty="0" smtClean="0"/>
          </a:p>
          <a:p>
            <a:pPr marL="0" indent="0">
              <a:buNone/>
            </a:pPr>
            <a:r>
              <a:rPr lang="de-DE" dirty="0" smtClean="0"/>
              <a:t>Bund und Ländern ist zusammen möglich:</a:t>
            </a:r>
          </a:p>
          <a:p>
            <a:r>
              <a:rPr lang="de-DE" dirty="0" smtClean="0"/>
              <a:t>Modellgesetzgebung („Vorbild“)</a:t>
            </a:r>
          </a:p>
          <a:p>
            <a:r>
              <a:rPr lang="de-DE" dirty="0" smtClean="0"/>
              <a:t>Koordinierte Gesetzgebung (Abkommen, Mustergesetzgebung, anderweitige Abstimmung)</a:t>
            </a:r>
          </a:p>
          <a:p>
            <a:r>
              <a:rPr lang="de-DE" dirty="0" smtClean="0"/>
              <a:t>Einbindung weiterer Akteure, insbes. der Wissenschaft</a:t>
            </a:r>
          </a:p>
          <a:p>
            <a:endParaRPr lang="de-DE" dirty="0"/>
          </a:p>
          <a:p>
            <a:endParaRPr lang="de-DE" dirty="0" smtClean="0"/>
          </a:p>
          <a:p>
            <a:endParaRPr lang="de-DE" dirty="0" smtClean="0"/>
          </a:p>
          <a:p>
            <a:endParaRPr lang="de-DE" dirty="0"/>
          </a:p>
        </p:txBody>
      </p:sp>
    </p:spTree>
    <p:extLst>
      <p:ext uri="{BB962C8B-B14F-4D97-AF65-F5344CB8AC3E}">
        <p14:creationId xmlns:p14="http://schemas.microsoft.com/office/powerpoint/2010/main" val="1530542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7. Die Garantie der kommunalen Selbstverwaltung</a:t>
            </a:r>
            <a:br>
              <a:rPr lang="de-DE" dirty="0"/>
            </a:br>
            <a:r>
              <a:rPr lang="de-DE" dirty="0"/>
              <a:t>a</a:t>
            </a:r>
            <a:r>
              <a:rPr lang="de-DE" dirty="0" smtClean="0"/>
              <a:t>) Struktur des Art. 28 Abs. 2 GG</a:t>
            </a:r>
            <a:endParaRPr lang="de-DE" dirty="0"/>
          </a:p>
        </p:txBody>
      </p:sp>
      <p:sp>
        <p:nvSpPr>
          <p:cNvPr id="3" name="Inhaltsplatzhalter 2"/>
          <p:cNvSpPr>
            <a:spLocks noGrp="1"/>
          </p:cNvSpPr>
          <p:nvPr>
            <p:ph idx="1"/>
          </p:nvPr>
        </p:nvSpPr>
        <p:spPr/>
        <p:txBody>
          <a:bodyPr/>
          <a:lstStyle/>
          <a:p>
            <a:r>
              <a:rPr lang="de-DE" dirty="0" smtClean="0"/>
              <a:t>Garantiert den Gemeinden das Recht, alle Angelegenheiten der örtlichen Gemeinschaft in eigener Verantwortung zu regeln.</a:t>
            </a:r>
          </a:p>
          <a:p>
            <a:pPr lvl="1"/>
            <a:r>
              <a:rPr lang="de-DE" dirty="0" smtClean="0"/>
              <a:t>Planungshoheit</a:t>
            </a:r>
          </a:p>
          <a:p>
            <a:pPr lvl="1"/>
            <a:r>
              <a:rPr lang="de-DE" b="1" dirty="0" smtClean="0"/>
              <a:t>Organisationshoheit</a:t>
            </a:r>
          </a:p>
          <a:p>
            <a:pPr lvl="1"/>
            <a:r>
              <a:rPr lang="de-DE" dirty="0" smtClean="0"/>
              <a:t>Personalhoheit</a:t>
            </a:r>
          </a:p>
          <a:p>
            <a:pPr lvl="1"/>
            <a:r>
              <a:rPr lang="de-DE" dirty="0" smtClean="0"/>
              <a:t>Finanzautonomie</a:t>
            </a:r>
            <a:endParaRPr lang="de-DE" dirty="0"/>
          </a:p>
          <a:p>
            <a:endParaRPr lang="de-DE" dirty="0" smtClean="0"/>
          </a:p>
          <a:p>
            <a:r>
              <a:rPr lang="de-DE" dirty="0" smtClean="0"/>
              <a:t> im Rahmen der Gesetze</a:t>
            </a:r>
          </a:p>
          <a:p>
            <a:pPr lvl="1"/>
            <a:r>
              <a:rPr lang="de-DE" dirty="0" smtClean="0"/>
              <a:t>Kommunale Selbstverwaltung </a:t>
            </a:r>
            <a:r>
              <a:rPr lang="de-DE" dirty="0"/>
              <a:t>steht unter </a:t>
            </a:r>
            <a:r>
              <a:rPr lang="de-DE" dirty="0" smtClean="0"/>
              <a:t>Gesetzesvorbehalt</a:t>
            </a:r>
          </a:p>
          <a:p>
            <a:pPr lvl="1"/>
            <a:r>
              <a:rPr lang="de-DE" dirty="0" smtClean="0"/>
              <a:t>Zuständigkeit für die Gesetzgebung: Länder (s.o. 1.)</a:t>
            </a:r>
          </a:p>
          <a:p>
            <a:pPr lvl="1"/>
            <a:r>
              <a:rPr lang="de-DE" dirty="0" smtClean="0"/>
              <a:t>Grenze: Gesetzgeber hat seinerseits die Garantie der kommunalen Selbstverwaltung zu beachten</a:t>
            </a:r>
          </a:p>
          <a:p>
            <a:endParaRPr lang="de-DE" dirty="0" smtClean="0"/>
          </a:p>
          <a:p>
            <a:endParaRPr lang="de-DE" dirty="0"/>
          </a:p>
        </p:txBody>
      </p:sp>
    </p:spTree>
    <p:extLst>
      <p:ext uri="{BB962C8B-B14F-4D97-AF65-F5344CB8AC3E}">
        <p14:creationId xmlns:p14="http://schemas.microsoft.com/office/powerpoint/2010/main" val="334143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2000" dirty="0"/>
              <a:t>b) Konkretisierung für Einrichtung, Organisation </a:t>
            </a:r>
            <a:r>
              <a:rPr lang="de-DE" sz="2000" dirty="0" smtClean="0"/>
              <a:t>und Ausstattung der       </a:t>
            </a:r>
            <a:r>
              <a:rPr lang="de-DE" sz="2000" dirty="0"/>
              <a:t>kommunalen </a:t>
            </a:r>
            <a:r>
              <a:rPr lang="de-DE" sz="2000" dirty="0" smtClean="0"/>
              <a:t>Gleichstellungsbeauftragten</a:t>
            </a:r>
            <a:br>
              <a:rPr lang="de-DE" sz="2000" dirty="0" smtClean="0"/>
            </a:br>
            <a:r>
              <a:rPr lang="de-DE" sz="2000" dirty="0" smtClean="0"/>
              <a:t>(vgl. a. BVerfGE </a:t>
            </a:r>
            <a:r>
              <a:rPr lang="de-DE" sz="2000" dirty="0"/>
              <a:t>91, 288 – </a:t>
            </a:r>
            <a:r>
              <a:rPr lang="de-DE" sz="2000" dirty="0" err="1"/>
              <a:t>GleiG</a:t>
            </a:r>
            <a:r>
              <a:rPr lang="de-DE" sz="2000" dirty="0"/>
              <a:t> Schleswig-Holstein)</a:t>
            </a:r>
            <a:br>
              <a:rPr lang="de-DE" sz="2000" dirty="0"/>
            </a:br>
            <a:endParaRPr lang="de-DE" sz="2000" dirty="0"/>
          </a:p>
        </p:txBody>
      </p:sp>
      <p:sp>
        <p:nvSpPr>
          <p:cNvPr id="3" name="Inhaltsplatzhalter 2"/>
          <p:cNvSpPr>
            <a:spLocks noGrp="1"/>
          </p:cNvSpPr>
          <p:nvPr>
            <p:ph idx="1"/>
          </p:nvPr>
        </p:nvSpPr>
        <p:spPr>
          <a:xfrm>
            <a:off x="457200" y="1600200"/>
            <a:ext cx="8229600" cy="5069160"/>
          </a:xfrm>
        </p:spPr>
        <p:txBody>
          <a:bodyPr>
            <a:normAutofit fontScale="85000" lnSpcReduction="20000"/>
          </a:bodyPr>
          <a:lstStyle/>
          <a:p>
            <a:r>
              <a:rPr lang="de-DE" dirty="0" smtClean="0"/>
              <a:t>Eingriff in das kommunale Selbstverwaltungsrecht</a:t>
            </a:r>
          </a:p>
          <a:p>
            <a:pPr lvl="1"/>
            <a:r>
              <a:rPr lang="de-DE" dirty="0"/>
              <a:t>Vorgabe zur Bestellung von </a:t>
            </a:r>
            <a:r>
              <a:rPr lang="de-DE" dirty="0" err="1"/>
              <a:t>GleiBe</a:t>
            </a:r>
            <a:r>
              <a:rPr lang="de-DE" dirty="0"/>
              <a:t> verpflichtet Gemeinden „in einem bestimmten Sachbereich in sich begrenzte Organisationsmaßnahmen zu ergreifen</a:t>
            </a:r>
            <a:r>
              <a:rPr lang="de-DE" dirty="0" smtClean="0"/>
              <a:t>“.</a:t>
            </a:r>
            <a:endParaRPr lang="de-DE" dirty="0"/>
          </a:p>
          <a:p>
            <a:endParaRPr lang="de-DE" dirty="0" smtClean="0"/>
          </a:p>
          <a:p>
            <a:r>
              <a:rPr lang="de-DE" dirty="0" smtClean="0"/>
              <a:t>Grundsätzliche </a:t>
            </a:r>
            <a:r>
              <a:rPr lang="de-DE" dirty="0"/>
              <a:t>Befugnis </a:t>
            </a:r>
            <a:r>
              <a:rPr lang="de-DE" dirty="0" smtClean="0"/>
              <a:t>der Länder zur </a:t>
            </a:r>
            <a:r>
              <a:rPr lang="de-DE" dirty="0"/>
              <a:t>Regelung von Angelegenheiten der Kommunen auch im Bereich der </a:t>
            </a:r>
            <a:r>
              <a:rPr lang="de-DE" dirty="0" smtClean="0"/>
              <a:t>Gleichstellungsstellen </a:t>
            </a:r>
          </a:p>
          <a:p>
            <a:pPr lvl="1"/>
            <a:r>
              <a:rPr lang="de-DE" dirty="0" smtClean="0"/>
              <a:t>Grenzen:</a:t>
            </a:r>
          </a:p>
          <a:p>
            <a:pPr lvl="2"/>
            <a:r>
              <a:rPr lang="de-DE" dirty="0" smtClean="0"/>
              <a:t>1</a:t>
            </a:r>
            <a:r>
              <a:rPr lang="de-DE" dirty="0"/>
              <a:t>. Eigenständige organisatorische Gestaltungsfreiheit der Kommunen darf nicht im Ergebnis erstickt werden</a:t>
            </a:r>
            <a:r>
              <a:rPr lang="de-DE" dirty="0" smtClean="0"/>
              <a:t>.</a:t>
            </a:r>
            <a:endParaRPr lang="de-DE" dirty="0"/>
          </a:p>
          <a:p>
            <a:pPr lvl="2"/>
            <a:r>
              <a:rPr lang="de-DE" dirty="0"/>
              <a:t>2. Im Vorfeld des Kernbereichs ist bei der gesetzlichen Ausgestaltung den Kommunen eine Mitverantwortung für die organisatorische Bewältigung ihrer Aufgaben einzuräumen. Es ist ein hinreichender organisatorischer Spielraum bei der Wahrnehmung der einzelnen Aufgabenbereiche offenzuhalten</a:t>
            </a:r>
            <a:r>
              <a:rPr lang="de-DE" dirty="0" smtClean="0"/>
              <a:t>.</a:t>
            </a:r>
            <a:endParaRPr lang="de-DE" dirty="0"/>
          </a:p>
          <a:p>
            <a:pPr lvl="1"/>
            <a:r>
              <a:rPr lang="de-DE" dirty="0" smtClean="0"/>
              <a:t>Konkret: </a:t>
            </a:r>
          </a:p>
          <a:p>
            <a:pPr lvl="2"/>
            <a:r>
              <a:rPr lang="de-DE" dirty="0" smtClean="0"/>
              <a:t>Kommunen </a:t>
            </a:r>
            <a:r>
              <a:rPr lang="de-DE" dirty="0"/>
              <a:t>sollten „organisatorische Befugnisse für die selbst gestaltete Aufgabenwahrnehmung im Bereich der Gleichstellung von Frau und Mann“ </a:t>
            </a:r>
            <a:r>
              <a:rPr lang="de-DE" dirty="0" smtClean="0"/>
              <a:t>verbleiben. </a:t>
            </a:r>
            <a:endParaRPr lang="de-DE" dirty="0"/>
          </a:p>
          <a:p>
            <a:pPr lvl="2"/>
            <a:r>
              <a:rPr lang="de-DE" dirty="0"/>
              <a:t>D.h. </a:t>
            </a:r>
            <a:r>
              <a:rPr lang="de-DE" dirty="0" smtClean="0"/>
              <a:t>(jedenfalls</a:t>
            </a:r>
            <a:r>
              <a:rPr lang="de-DE" dirty="0"/>
              <a:t>) </a:t>
            </a:r>
            <a:r>
              <a:rPr lang="de-DE" dirty="0" smtClean="0"/>
              <a:t>Rahmenregelung durch Landesgesetz ist möglich.</a:t>
            </a:r>
            <a:endParaRPr lang="de-DE" dirty="0"/>
          </a:p>
          <a:p>
            <a:endParaRPr lang="de-DE" dirty="0" smtClean="0"/>
          </a:p>
          <a:p>
            <a:r>
              <a:rPr lang="de-DE" dirty="0" smtClean="0"/>
              <a:t>Beachtung des </a:t>
            </a:r>
            <a:r>
              <a:rPr lang="de-DE" dirty="0" err="1" smtClean="0"/>
              <a:t>Konnexitätsprinzips</a:t>
            </a:r>
            <a:endParaRPr lang="de-DE" dirty="0" smtClean="0"/>
          </a:p>
          <a:p>
            <a:pPr lvl="1"/>
            <a:r>
              <a:rPr lang="de-DE" dirty="0"/>
              <a:t>Begriff: Ein Gesetz, das den Kommunen Aufgaben überträgt, muss </a:t>
            </a:r>
            <a:r>
              <a:rPr lang="de-DE" dirty="0" smtClean="0"/>
              <a:t>auch Bestimmungen über die Deckung der Kosten enthalten.</a:t>
            </a:r>
            <a:endParaRPr lang="de-DE" dirty="0"/>
          </a:p>
          <a:p>
            <a:pPr lvl="1"/>
            <a:r>
              <a:rPr lang="de-DE" dirty="0"/>
              <a:t>Rechtsgrundlagen: Einschlägige Regelungen in </a:t>
            </a:r>
            <a:r>
              <a:rPr lang="de-DE" dirty="0" smtClean="0"/>
              <a:t>vielen </a:t>
            </a:r>
            <a:r>
              <a:rPr lang="de-DE" dirty="0"/>
              <a:t>Landesverfassungen (unterschiedliche Reichweite </a:t>
            </a:r>
            <a:r>
              <a:rPr lang="de-DE" dirty="0" smtClean="0"/>
              <a:t>des </a:t>
            </a:r>
            <a:r>
              <a:rPr lang="de-DE" dirty="0" err="1" smtClean="0"/>
              <a:t>Konnexitätsprinzips</a:t>
            </a:r>
            <a:r>
              <a:rPr lang="de-DE" dirty="0" smtClean="0"/>
              <a:t> beachten!)</a:t>
            </a:r>
            <a:endParaRPr lang="de-DE" dirty="0"/>
          </a:p>
        </p:txBody>
      </p:sp>
    </p:spTree>
    <p:extLst>
      <p:ext uri="{BB962C8B-B14F-4D97-AF65-F5344CB8AC3E}">
        <p14:creationId xmlns:p14="http://schemas.microsoft.com/office/powerpoint/2010/main" val="195726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und Maßstab</a:t>
            </a:r>
            <a:endParaRPr lang="de-DE" dirty="0"/>
          </a:p>
        </p:txBody>
      </p:sp>
      <p:sp>
        <p:nvSpPr>
          <p:cNvPr id="3" name="Inhaltsplatzhalter 2"/>
          <p:cNvSpPr>
            <a:spLocks noGrp="1"/>
          </p:cNvSpPr>
          <p:nvPr>
            <p:ph idx="1"/>
          </p:nvPr>
        </p:nvSpPr>
        <p:spPr/>
        <p:txBody>
          <a:bodyPr/>
          <a:lstStyle/>
          <a:p>
            <a:endParaRPr lang="de-DE" dirty="0" smtClean="0"/>
          </a:p>
          <a:p>
            <a:pPr marL="0" indent="0">
              <a:buNone/>
            </a:pPr>
            <a:r>
              <a:rPr lang="de-DE" dirty="0" smtClean="0">
                <a:solidFill>
                  <a:srgbClr val="CC0066"/>
                </a:solidFill>
              </a:rPr>
              <a:t>Ziel</a:t>
            </a:r>
            <a:endParaRPr lang="de-DE" dirty="0">
              <a:solidFill>
                <a:srgbClr val="CC0066"/>
              </a:solidFill>
            </a:endParaRPr>
          </a:p>
          <a:p>
            <a:pPr marL="0" indent="0">
              <a:buNone/>
            </a:pPr>
            <a:r>
              <a:rPr lang="de-DE" dirty="0" smtClean="0"/>
              <a:t>Darstellung, wie es möglich ist, einheitliche Standards für die Arbeit von kommunalen Gleichstellungsbeauftragten/Frauenbeauftragten im Recht zu definieren und zu installieren.</a:t>
            </a:r>
          </a:p>
          <a:p>
            <a:endParaRPr lang="de-DE" dirty="0" smtClean="0"/>
          </a:p>
          <a:p>
            <a:pPr marL="0" indent="0">
              <a:buNone/>
            </a:pPr>
            <a:r>
              <a:rPr lang="de-DE" dirty="0" smtClean="0">
                <a:solidFill>
                  <a:srgbClr val="CC0066"/>
                </a:solidFill>
              </a:rPr>
              <a:t>Verfassungsrechtlicher Maßstab</a:t>
            </a:r>
            <a:endParaRPr lang="de-DE" dirty="0">
              <a:solidFill>
                <a:srgbClr val="CC0066"/>
              </a:solidFill>
            </a:endParaRPr>
          </a:p>
          <a:p>
            <a:pPr marL="0" indent="0">
              <a:buNone/>
            </a:pPr>
            <a:r>
              <a:rPr lang="de-DE" dirty="0" smtClean="0"/>
              <a:t>Die bundesstaatliche Kompetenzordnung </a:t>
            </a:r>
          </a:p>
          <a:p>
            <a:pPr marL="0" indent="0">
              <a:buNone/>
            </a:pPr>
            <a:r>
              <a:rPr lang="de-DE" dirty="0" smtClean="0"/>
              <a:t>unter Einbeziehung der verfassungsrechtlichen Stellung der Kommunen</a:t>
            </a:r>
            <a:endParaRPr lang="de-DE" dirty="0"/>
          </a:p>
        </p:txBody>
      </p:sp>
    </p:spTree>
    <p:extLst>
      <p:ext uri="{BB962C8B-B14F-4D97-AF65-F5344CB8AC3E}">
        <p14:creationId xmlns:p14="http://schemas.microsoft.com/office/powerpoint/2010/main" val="3946696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Autofit/>
          </a:bodyPr>
          <a:lstStyle/>
          <a:p>
            <a:r>
              <a:rPr lang="de-DE" sz="2000" dirty="0" smtClean="0"/>
              <a:t>Vorgegebener Regelungsbezug: Einheitliche Standards für die</a:t>
            </a:r>
            <a:br>
              <a:rPr lang="de-DE" sz="2000" dirty="0" smtClean="0"/>
            </a:br>
            <a:r>
              <a:rPr lang="de-DE" sz="2000" dirty="0" smtClean="0"/>
              <a:t>Institution der Gleichstellungsbeauftragten</a:t>
            </a:r>
            <a:endParaRPr lang="de-DE" sz="2000" dirty="0"/>
          </a:p>
        </p:txBody>
      </p:sp>
      <p:sp>
        <p:nvSpPr>
          <p:cNvPr id="3" name="Inhaltsplatzhalter 2"/>
          <p:cNvSpPr>
            <a:spLocks noGrp="1"/>
          </p:cNvSpPr>
          <p:nvPr>
            <p:ph idx="1"/>
          </p:nvPr>
        </p:nvSpPr>
        <p:spPr>
          <a:xfrm>
            <a:off x="457200" y="1340768"/>
            <a:ext cx="8229600" cy="4785395"/>
          </a:xfrm>
        </p:spPr>
        <p:txBody>
          <a:bodyPr>
            <a:normAutofit fontScale="92500" lnSpcReduction="20000"/>
          </a:bodyPr>
          <a:lstStyle/>
          <a:p>
            <a:r>
              <a:rPr lang="de-DE" dirty="0" smtClean="0"/>
              <a:t>Aufgabenentsprechende Organisation und Ausstattung</a:t>
            </a:r>
          </a:p>
          <a:p>
            <a:r>
              <a:rPr lang="de-DE" dirty="0" smtClean="0"/>
              <a:t>Orientierung der Einrichtung von Gleichstellungsbeauftragten nicht (nur) an Einwohnerzahl, sondern (auch) an Größe der Verwaltung</a:t>
            </a:r>
          </a:p>
          <a:p>
            <a:r>
              <a:rPr lang="de-DE" dirty="0" smtClean="0"/>
              <a:t>Organisationsrechtliche Sicherung der Unabhängigkeit:</a:t>
            </a:r>
          </a:p>
          <a:p>
            <a:pPr lvl="1"/>
            <a:r>
              <a:rPr lang="de-DE" dirty="0" smtClean="0"/>
              <a:t>Dauerhafte Anstellung oder Ausgestaltung der Befristung mit dem Ziel, Unsicherheit und Abhängigkeit zu vermeiden</a:t>
            </a:r>
          </a:p>
          <a:p>
            <a:pPr lvl="1"/>
            <a:r>
              <a:rPr lang="de-DE" dirty="0" smtClean="0"/>
              <a:t>Bestellung durch den Rat, kein Wahlbeamtentum</a:t>
            </a:r>
          </a:p>
          <a:p>
            <a:pPr lvl="1"/>
            <a:r>
              <a:rPr lang="de-DE" dirty="0" smtClean="0"/>
              <a:t>Unabhängigkeit von fachlichen Weisungen, nur Dienstaufsicht</a:t>
            </a:r>
          </a:p>
          <a:p>
            <a:pPr lvl="1"/>
            <a:r>
              <a:rPr lang="de-DE" dirty="0" smtClean="0"/>
              <a:t>Unmittelbare Anbindung an (Ober-)Bürgermeister</a:t>
            </a:r>
            <a:endParaRPr lang="de-DE" dirty="0"/>
          </a:p>
          <a:p>
            <a:r>
              <a:rPr lang="de-DE" dirty="0" smtClean="0"/>
              <a:t>Ausstattung</a:t>
            </a:r>
          </a:p>
          <a:p>
            <a:pPr lvl="1"/>
            <a:r>
              <a:rPr lang="de-DE" dirty="0" smtClean="0"/>
              <a:t>Aufgabenentsprechendes finanzielles Budget</a:t>
            </a:r>
          </a:p>
          <a:p>
            <a:pPr lvl="1"/>
            <a:r>
              <a:rPr lang="de-DE" dirty="0" smtClean="0"/>
              <a:t>Aufgabenentsprechende personelle Ressourcen</a:t>
            </a:r>
            <a:endParaRPr lang="de-DE" dirty="0"/>
          </a:p>
          <a:p>
            <a:r>
              <a:rPr lang="de-DE" dirty="0" smtClean="0"/>
              <a:t>Befugnisse/Rechte, v.a.</a:t>
            </a:r>
          </a:p>
          <a:p>
            <a:pPr lvl="1"/>
            <a:r>
              <a:rPr lang="de-DE" dirty="0" smtClean="0"/>
              <a:t>Rederecht in politischen Ausschüssen</a:t>
            </a:r>
          </a:p>
          <a:p>
            <a:pPr lvl="1"/>
            <a:r>
              <a:rPr lang="de-DE" dirty="0" smtClean="0"/>
              <a:t>Recht, mit politischen Vertretern zu sprechen</a:t>
            </a:r>
          </a:p>
          <a:p>
            <a:pPr lvl="1"/>
            <a:r>
              <a:rPr lang="de-DE" dirty="0" smtClean="0"/>
              <a:t>Recht, selbständig an die Presse heranzutreten</a:t>
            </a:r>
          </a:p>
          <a:p>
            <a:pPr lvl="1"/>
            <a:r>
              <a:rPr lang="de-DE" dirty="0" smtClean="0"/>
              <a:t>Klagerechte</a:t>
            </a:r>
          </a:p>
          <a:p>
            <a:endParaRPr lang="de-DE" dirty="0"/>
          </a:p>
        </p:txBody>
      </p:sp>
    </p:spTree>
    <p:extLst>
      <p:ext uri="{BB962C8B-B14F-4D97-AF65-F5344CB8AC3E}">
        <p14:creationId xmlns:p14="http://schemas.microsoft.com/office/powerpoint/2010/main" val="402861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Strategie: Bundesgesetz</a:t>
            </a:r>
            <a:endParaRPr lang="de-DE" dirty="0"/>
          </a:p>
        </p:txBody>
      </p:sp>
      <p:sp>
        <p:nvSpPr>
          <p:cNvPr id="3" name="Inhaltsplatzhalter 2"/>
          <p:cNvSpPr>
            <a:spLocks noGrp="1"/>
          </p:cNvSpPr>
          <p:nvPr>
            <p:ph idx="1"/>
          </p:nvPr>
        </p:nvSpPr>
        <p:spPr/>
        <p:txBody>
          <a:bodyPr/>
          <a:lstStyle/>
          <a:p>
            <a:pPr marL="0" indent="0">
              <a:buNone/>
            </a:pPr>
            <a:r>
              <a:rPr lang="de-DE" dirty="0" smtClean="0"/>
              <a:t>Voraussetzung: Gesetzgebungskompetenz des Bundes</a:t>
            </a:r>
          </a:p>
          <a:p>
            <a:endParaRPr lang="de-DE" dirty="0"/>
          </a:p>
          <a:p>
            <a:r>
              <a:rPr lang="de-DE" dirty="0" smtClean="0"/>
              <a:t>Art. 30 GG: </a:t>
            </a:r>
          </a:p>
          <a:p>
            <a:pPr marL="457200" lvl="1" indent="0">
              <a:buNone/>
            </a:pPr>
            <a:r>
              <a:rPr lang="de-DE" dirty="0" smtClean="0"/>
              <a:t>„Die Ausübung der staatlichen Befugnisse und die Erfüllung der staatlichen Aufgaben ist Sache der Länder, soweit dieses Grundgesetz nichts anderes bestimmt oder zulässt.“</a:t>
            </a:r>
          </a:p>
          <a:p>
            <a:endParaRPr lang="de-DE" dirty="0"/>
          </a:p>
          <a:p>
            <a:r>
              <a:rPr lang="de-DE" dirty="0" smtClean="0"/>
              <a:t>Art. 70 Abs. 1 GG: </a:t>
            </a:r>
          </a:p>
          <a:p>
            <a:pPr marL="457200" lvl="1" indent="0">
              <a:buNone/>
            </a:pPr>
            <a:r>
              <a:rPr lang="de-DE" dirty="0" smtClean="0"/>
              <a:t>„Die Länder haben das Recht der Gesetzgebung, soweit dieses Grundgesetz nicht dem Bund Gesetzgebungsbefugnisse verleiht.“</a:t>
            </a:r>
          </a:p>
          <a:p>
            <a:endParaRPr lang="de-DE" dirty="0" smtClean="0"/>
          </a:p>
          <a:p>
            <a:pPr marL="0" indent="0">
              <a:buNone/>
            </a:pPr>
            <a:r>
              <a:rPr lang="de-DE" dirty="0" smtClean="0"/>
              <a:t>→ Verleiht das Grundgesetz dem Bund Gesetzgebungsbefugnisse? </a:t>
            </a:r>
            <a:endParaRPr lang="de-DE" dirty="0"/>
          </a:p>
        </p:txBody>
      </p:sp>
    </p:spTree>
    <p:extLst>
      <p:ext uri="{BB962C8B-B14F-4D97-AF65-F5344CB8AC3E}">
        <p14:creationId xmlns:p14="http://schemas.microsoft.com/office/powerpoint/2010/main" val="4165320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Strategie: Bundesgesetz</a:t>
            </a:r>
          </a:p>
        </p:txBody>
      </p:sp>
      <p:sp>
        <p:nvSpPr>
          <p:cNvPr id="3" name="Inhaltsplatzhalter 2"/>
          <p:cNvSpPr>
            <a:spLocks noGrp="1"/>
          </p:cNvSpPr>
          <p:nvPr>
            <p:ph idx="1"/>
          </p:nvPr>
        </p:nvSpPr>
        <p:spPr/>
        <p:txBody>
          <a:bodyPr>
            <a:normAutofit fontScale="85000" lnSpcReduction="10000"/>
          </a:bodyPr>
          <a:lstStyle/>
          <a:p>
            <a:pPr marL="0" indent="0">
              <a:buNone/>
            </a:pPr>
            <a:r>
              <a:rPr lang="de-DE" dirty="0" smtClean="0"/>
              <a:t>Art. 73 Abs. 1 Nr. 8 GG:</a:t>
            </a:r>
          </a:p>
          <a:p>
            <a:pPr marL="457200" lvl="1" indent="0">
              <a:buNone/>
            </a:pPr>
            <a:r>
              <a:rPr lang="de-DE" dirty="0" smtClean="0"/>
              <a:t>Ausschließliche Gesetzgebungsbefugnis des Bundes für die Rechtsverhältnisse der im Dienste des Bundes und der bundesunmittelbaren Körperschaften des öffentlichen Rechts stehenden Personen</a:t>
            </a:r>
          </a:p>
          <a:p>
            <a:endParaRPr lang="de-DE" dirty="0"/>
          </a:p>
          <a:p>
            <a:r>
              <a:rPr lang="de-DE" dirty="0" smtClean="0"/>
              <a:t>„Personen“ </a:t>
            </a:r>
          </a:p>
          <a:p>
            <a:pPr marL="457200" lvl="1" indent="0">
              <a:buNone/>
            </a:pPr>
            <a:r>
              <a:rPr lang="de-DE" dirty="0" smtClean="0"/>
              <a:t>Umfasst sind Beamte, Angestellte, Arbeiterinnen und Arbeiter</a:t>
            </a:r>
          </a:p>
          <a:p>
            <a:endParaRPr lang="de-DE" dirty="0"/>
          </a:p>
          <a:p>
            <a:r>
              <a:rPr lang="de-DE" dirty="0"/>
              <a:t>„im Dienste des Bundes und der bundesunmittelbaren Körperschaft stehend“ </a:t>
            </a:r>
            <a:endParaRPr lang="de-DE" dirty="0" smtClean="0"/>
          </a:p>
          <a:p>
            <a:pPr marL="457200" lvl="1" indent="0">
              <a:buNone/>
            </a:pPr>
            <a:r>
              <a:rPr lang="de-DE" dirty="0" smtClean="0"/>
              <a:t>beschränkt </a:t>
            </a:r>
            <a:r>
              <a:rPr lang="de-DE" dirty="0"/>
              <a:t>Zuständigkeit auf Anstellungsverhältnisse beim Bund</a:t>
            </a:r>
            <a:endParaRPr lang="de-DE" dirty="0" smtClean="0"/>
          </a:p>
          <a:p>
            <a:pPr marL="457200" lvl="1" indent="0">
              <a:buNone/>
            </a:pPr>
            <a:endParaRPr lang="de-DE" dirty="0" smtClean="0"/>
          </a:p>
          <a:p>
            <a:pPr marL="0" indent="0">
              <a:buNone/>
            </a:pPr>
            <a:r>
              <a:rPr lang="de-DE" dirty="0" smtClean="0"/>
              <a:t>Kompetenzgrundlage für das Bundesgleichstellungsgesetz</a:t>
            </a:r>
          </a:p>
          <a:p>
            <a:pPr marL="0" indent="0">
              <a:buNone/>
            </a:pPr>
            <a:r>
              <a:rPr lang="de-DE" sz="1500" b="0" dirty="0" smtClean="0"/>
              <a:t>Vgl. amtl. Begründung des Entwurfs eines Gesetzes zur Förderung gleichberechtigter Teilhabe von Frauen und Männern in Führungspositionen in der Privatwirtschaft und im öffentlichen Dienst (</a:t>
            </a:r>
            <a:r>
              <a:rPr lang="de-DE" sz="1500" b="0" dirty="0" err="1" smtClean="0"/>
              <a:t>TeilhabeG</a:t>
            </a:r>
            <a:r>
              <a:rPr lang="de-DE" sz="1500" b="0" dirty="0" smtClean="0"/>
              <a:t>-E), Bundestags-Drucksache 18/3784, S. 49.</a:t>
            </a:r>
          </a:p>
          <a:p>
            <a:pPr marL="0" indent="0">
              <a:buNone/>
            </a:pPr>
            <a:endParaRPr lang="de-DE" sz="1500" b="0" dirty="0"/>
          </a:p>
          <a:p>
            <a:pPr marL="0" indent="0">
              <a:buNone/>
            </a:pPr>
            <a:r>
              <a:rPr lang="de-DE" sz="1900" dirty="0" smtClean="0"/>
              <a:t>Aber: Keine Kompetenzgrundlage für die Regelung der Gleichstellungsbeauftragten in den Kommunen</a:t>
            </a:r>
            <a:endParaRPr lang="de-DE" sz="1900" dirty="0"/>
          </a:p>
        </p:txBody>
      </p:sp>
    </p:spTree>
    <p:extLst>
      <p:ext uri="{BB962C8B-B14F-4D97-AF65-F5344CB8AC3E}">
        <p14:creationId xmlns:p14="http://schemas.microsoft.com/office/powerpoint/2010/main" val="353311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Strategie: Bundesgesetz</a:t>
            </a:r>
          </a:p>
        </p:txBody>
      </p:sp>
      <p:sp>
        <p:nvSpPr>
          <p:cNvPr id="3" name="Inhaltsplatzhalter 2"/>
          <p:cNvSpPr>
            <a:spLocks noGrp="1"/>
          </p:cNvSpPr>
          <p:nvPr>
            <p:ph idx="1"/>
          </p:nvPr>
        </p:nvSpPr>
        <p:spPr/>
        <p:txBody>
          <a:bodyPr>
            <a:normAutofit/>
          </a:bodyPr>
          <a:lstStyle/>
          <a:p>
            <a:pPr marL="0" indent="0">
              <a:buNone/>
            </a:pPr>
            <a:r>
              <a:rPr lang="de-DE" sz="1800" dirty="0" smtClean="0"/>
              <a:t>Art. 74 Abs. 1 Nr. 27 GG:</a:t>
            </a:r>
          </a:p>
          <a:p>
            <a:pPr marL="457200" lvl="1" indent="0">
              <a:buNone/>
            </a:pPr>
            <a:r>
              <a:rPr lang="de-DE" sz="1600" dirty="0" smtClean="0"/>
              <a:t>Die konkurrierende Gesetzgebung erstreckt sich auf die Statusrechte und –pflichten der Beamten der Länder, Gemeinden und anderen Körperschaften des öffentlichen Rechts sowie der Richter in den Ländern mit Ausnahme der Laufbahnen, Besoldung und Versorgung</a:t>
            </a:r>
          </a:p>
          <a:p>
            <a:pPr marL="0" indent="0">
              <a:buNone/>
            </a:pPr>
            <a:r>
              <a:rPr lang="de-DE" sz="1800" dirty="0" smtClean="0"/>
              <a:t>und Art. 72 Abs. 1 GG:</a:t>
            </a:r>
          </a:p>
          <a:p>
            <a:pPr marL="457200" lvl="1" indent="0">
              <a:buNone/>
            </a:pPr>
            <a:r>
              <a:rPr lang="de-DE" sz="1600" dirty="0" smtClean="0"/>
              <a:t>Im Bereich der konkurrierenden Gesetzgebung haben die Länder die Befugnis zur Gesetzgebung, solange und soweit der Bund von seiner Gesetzgebungszuständigkeit nicht durch Gesetz Gebrauch gemacht hat.</a:t>
            </a:r>
          </a:p>
          <a:p>
            <a:endParaRPr lang="de-DE" dirty="0" smtClean="0"/>
          </a:p>
          <a:p>
            <a:pPr marL="0" indent="0">
              <a:buNone/>
            </a:pPr>
            <a:r>
              <a:rPr lang="de-DE" sz="1800" dirty="0" smtClean="0"/>
              <a:t>Kompetenzgrundlage für den öffentlichen Dienst in Ländern und Gemeinden, soweit erforderlich</a:t>
            </a:r>
          </a:p>
          <a:p>
            <a:pPr marL="0" indent="0">
              <a:buNone/>
            </a:pPr>
            <a:r>
              <a:rPr lang="de-DE" sz="1800" dirty="0" smtClean="0"/>
              <a:t>Aber: Beschränkung auf Beamtentum und die Regelung von Statusrechten und -pflichten</a:t>
            </a:r>
          </a:p>
          <a:p>
            <a:endParaRPr lang="de-DE" dirty="0"/>
          </a:p>
          <a:p>
            <a:endParaRPr lang="de-DE" dirty="0"/>
          </a:p>
        </p:txBody>
      </p:sp>
    </p:spTree>
    <p:extLst>
      <p:ext uri="{BB962C8B-B14F-4D97-AF65-F5344CB8AC3E}">
        <p14:creationId xmlns:p14="http://schemas.microsoft.com/office/powerpoint/2010/main" val="373823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Strategie: Bundesgesetz</a:t>
            </a:r>
          </a:p>
        </p:txBody>
      </p:sp>
      <p:sp>
        <p:nvSpPr>
          <p:cNvPr id="3" name="Inhaltsplatzhalter 2"/>
          <p:cNvSpPr>
            <a:spLocks noGrp="1"/>
          </p:cNvSpPr>
          <p:nvPr>
            <p:ph idx="1"/>
          </p:nvPr>
        </p:nvSpPr>
        <p:spPr/>
        <p:txBody>
          <a:bodyPr/>
          <a:lstStyle/>
          <a:p>
            <a:pPr marL="0" indent="0">
              <a:buNone/>
            </a:pPr>
            <a:r>
              <a:rPr lang="de-DE" dirty="0" smtClean="0"/>
              <a:t>Ungeschriebene Bundeskompetenz kraft Sachzusammenhangs</a:t>
            </a:r>
          </a:p>
          <a:p>
            <a:endParaRPr lang="de-DE" dirty="0"/>
          </a:p>
          <a:p>
            <a:r>
              <a:rPr lang="de-DE" sz="1800" dirty="0" smtClean="0"/>
              <a:t>Rechtsprechung und juristische Literatur:</a:t>
            </a:r>
          </a:p>
          <a:p>
            <a:pPr marL="457200" lvl="1" indent="0">
              <a:buNone/>
            </a:pPr>
            <a:r>
              <a:rPr lang="de-DE" sz="1600" dirty="0" smtClean="0"/>
              <a:t>Anerkennung von Kompetenzen im sachlichen Zusammenhang mit einer geschriebenen Kompetenzzuweisung</a:t>
            </a:r>
          </a:p>
          <a:p>
            <a:endParaRPr lang="de-DE" dirty="0"/>
          </a:p>
          <a:p>
            <a:r>
              <a:rPr lang="de-DE" sz="1800" dirty="0" smtClean="0"/>
              <a:t>Sachzusammenhang mit Kompetenzzuweisung in Art. 74 Abs. 1 Nr. 27 GG?</a:t>
            </a:r>
          </a:p>
          <a:p>
            <a:pPr marL="457200" lvl="1" indent="0">
              <a:buNone/>
            </a:pPr>
            <a:r>
              <a:rPr lang="de-DE" sz="1600" dirty="0" smtClean="0"/>
              <a:t>Standards für die Arbeit der kommunalen Gleichstellungsbeauftragten stehen nicht in dem geforderten sachlichen Zusammenhang mit Statusverhältnissen des Beamtentums in Ländern und Kommunen </a:t>
            </a:r>
            <a:endParaRPr lang="de-DE" sz="1600" dirty="0"/>
          </a:p>
        </p:txBody>
      </p:sp>
    </p:spTree>
    <p:extLst>
      <p:ext uri="{BB962C8B-B14F-4D97-AF65-F5344CB8AC3E}">
        <p14:creationId xmlns:p14="http://schemas.microsoft.com/office/powerpoint/2010/main" val="3468741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Strategie: Bundesgesetz</a:t>
            </a:r>
          </a:p>
        </p:txBody>
      </p:sp>
      <p:sp>
        <p:nvSpPr>
          <p:cNvPr id="3" name="Inhaltsplatzhalter 2"/>
          <p:cNvSpPr>
            <a:spLocks noGrp="1"/>
          </p:cNvSpPr>
          <p:nvPr>
            <p:ph idx="1"/>
          </p:nvPr>
        </p:nvSpPr>
        <p:spPr/>
        <p:txBody>
          <a:bodyPr>
            <a:normAutofit fontScale="85000" lnSpcReduction="10000"/>
          </a:bodyPr>
          <a:lstStyle/>
          <a:p>
            <a:pPr marL="0" indent="0">
              <a:buNone/>
            </a:pPr>
            <a:r>
              <a:rPr lang="de-DE" dirty="0" smtClean="0"/>
              <a:t>Ungeschriebene Kompetenz des Bundes kraft Natur der Sache</a:t>
            </a:r>
          </a:p>
          <a:p>
            <a:endParaRPr lang="de-DE" dirty="0"/>
          </a:p>
          <a:p>
            <a:r>
              <a:rPr lang="de-DE" dirty="0" smtClean="0"/>
              <a:t>Kompetenzgrundlage bildet </a:t>
            </a:r>
          </a:p>
          <a:p>
            <a:pPr marL="457200" lvl="1" indent="0">
              <a:buNone/>
            </a:pPr>
            <a:r>
              <a:rPr lang="de-DE" dirty="0" smtClean="0"/>
              <a:t>ein „ungeschriebener, im Wesen der Dinge begründeter, mithin einer ausdrücklichen Anerkennung durch die Reichsverfassung nicht bedürftiger Rechtssatz, wonach gewisse Sachgebiete, weil sie ihrer Natur nach </a:t>
            </a:r>
            <a:r>
              <a:rPr lang="de-DE" dirty="0" err="1" smtClean="0"/>
              <a:t>eigenste</a:t>
            </a:r>
            <a:r>
              <a:rPr lang="de-DE" dirty="0" smtClean="0"/>
              <a:t>, der partikularen Gesetzgebungszuständigkeit a priori entrückte Angelegenheiten des Reichs darstellen, vom Reich mitgeregelt werden können.“</a:t>
            </a:r>
          </a:p>
          <a:p>
            <a:pPr algn="r"/>
            <a:r>
              <a:rPr lang="de-DE" sz="1600" b="0" dirty="0" smtClean="0"/>
              <a:t>(Anschütz, Die Reichsaufsicht, in: Anschütz/Thoma, Handbuch des Deutschen Staatsrechts, 1. Band, 1930, S. 365 (367) </a:t>
            </a:r>
          </a:p>
          <a:p>
            <a:pPr algn="r"/>
            <a:endParaRPr lang="de-DE" sz="1600" b="0" dirty="0"/>
          </a:p>
          <a:p>
            <a:r>
              <a:rPr lang="de-DE" dirty="0" smtClean="0"/>
              <a:t>In Begründung zum </a:t>
            </a:r>
            <a:r>
              <a:rPr lang="de-DE" dirty="0" err="1" smtClean="0"/>
              <a:t>TeilhabeG</a:t>
            </a:r>
            <a:r>
              <a:rPr lang="de-DE" dirty="0" smtClean="0"/>
              <a:t>-E angenommen</a:t>
            </a:r>
          </a:p>
          <a:p>
            <a:pPr marL="457200" lvl="1" indent="0">
              <a:buNone/>
            </a:pPr>
            <a:r>
              <a:rPr lang="de-DE" dirty="0" smtClean="0"/>
              <a:t>für „organisatorische Regelungen kraft der Organisationsgewalt des Bundes (vor allem die gesetzlichen Neuregelungen zur Bestellung von Gleichstellungsbeauftragten und der Stellvertreterinnen in den Dienststellen des Bundes).“</a:t>
            </a:r>
          </a:p>
          <a:p>
            <a:endParaRPr lang="de-DE" dirty="0"/>
          </a:p>
          <a:p>
            <a:r>
              <a:rPr lang="de-DE" dirty="0" smtClean="0"/>
              <a:t>Problem: Bundes-Bezug fehlt</a:t>
            </a:r>
          </a:p>
          <a:p>
            <a:pPr marL="457200" lvl="1" indent="0">
              <a:buNone/>
            </a:pPr>
            <a:r>
              <a:rPr lang="de-DE" dirty="0" smtClean="0"/>
              <a:t>bei der Regelung der Rechtsstellung und Ausstattung kommunaler Gleichstellungsbeauftragter.</a:t>
            </a:r>
            <a:endParaRPr lang="de-DE" dirty="0"/>
          </a:p>
          <a:p>
            <a:endParaRPr lang="de-DE" dirty="0"/>
          </a:p>
          <a:p>
            <a:pPr algn="r"/>
            <a:endParaRPr lang="de-DE" sz="1600" b="0" dirty="0"/>
          </a:p>
        </p:txBody>
      </p:sp>
    </p:spTree>
    <p:extLst>
      <p:ext uri="{BB962C8B-B14F-4D97-AF65-F5344CB8AC3E}">
        <p14:creationId xmlns:p14="http://schemas.microsoft.com/office/powerpoint/2010/main" val="3753400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Strategie: Bundesgesetz</a:t>
            </a:r>
          </a:p>
        </p:txBody>
      </p:sp>
      <p:sp>
        <p:nvSpPr>
          <p:cNvPr id="3" name="Inhaltsplatzhalter 2"/>
          <p:cNvSpPr>
            <a:spLocks noGrp="1"/>
          </p:cNvSpPr>
          <p:nvPr>
            <p:ph idx="1"/>
          </p:nvPr>
        </p:nvSpPr>
        <p:spPr/>
        <p:txBody>
          <a:bodyPr/>
          <a:lstStyle/>
          <a:p>
            <a:r>
              <a:rPr lang="de-DE" dirty="0" smtClean="0"/>
              <a:t>Ergebnis zu 1.:</a:t>
            </a:r>
          </a:p>
          <a:p>
            <a:endParaRPr lang="de-DE" dirty="0"/>
          </a:p>
          <a:p>
            <a:r>
              <a:rPr lang="de-DE" b="0" dirty="0" smtClean="0"/>
              <a:t>Gesetzgebungskompetenz des Bundes zur Regelung von Standards für die Gleichstellungsbeauftragten des Bundes</a:t>
            </a:r>
          </a:p>
          <a:p>
            <a:endParaRPr lang="de-DE" b="0" dirty="0" smtClean="0"/>
          </a:p>
          <a:p>
            <a:r>
              <a:rPr lang="de-DE" b="0" dirty="0" smtClean="0"/>
              <a:t>Keine Gesetzgebungskompetenz </a:t>
            </a:r>
            <a:r>
              <a:rPr lang="de-DE" b="0" dirty="0"/>
              <a:t>des Bundes zur Regelung von Standards für die Gleichstellungsbeauftragten </a:t>
            </a:r>
            <a:r>
              <a:rPr lang="de-DE" b="0" dirty="0" smtClean="0"/>
              <a:t>der (Länder und) Kommunen</a:t>
            </a:r>
            <a:endParaRPr lang="de-DE" b="0" dirty="0"/>
          </a:p>
          <a:p>
            <a:pPr marL="0" indent="0">
              <a:buNone/>
            </a:pPr>
            <a:endParaRPr lang="de-DE" dirty="0"/>
          </a:p>
          <a:p>
            <a:endParaRPr lang="de-DE" dirty="0"/>
          </a:p>
        </p:txBody>
      </p:sp>
    </p:spTree>
    <p:extLst>
      <p:ext uri="{BB962C8B-B14F-4D97-AF65-F5344CB8AC3E}">
        <p14:creationId xmlns:p14="http://schemas.microsoft.com/office/powerpoint/2010/main" val="2682669779"/>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1608</Words>
  <Application>Microsoft Office PowerPoint</Application>
  <PresentationFormat>Bildschirmpräsentation (4:3)</PresentationFormat>
  <Paragraphs>210</Paragraphs>
  <Slides>19</Slides>
  <Notes>1</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Larissa-Design</vt:lpstr>
      <vt:lpstr>Input II zum Zweiten Gleichstellungsbericht der Bundesregierung – Mögliche Schlussfolgerungen für die Gleichstellungsarbeit   beim Workshop der BAG am 06.07.2018 „Wirksamkeit von Gleichstellungspolitik erhöhen“ </vt:lpstr>
      <vt:lpstr>Ziel und Maßstab</vt:lpstr>
      <vt:lpstr>Vorgegebener Regelungsbezug: Einheitliche Standards für die Institution der Gleichstellungsbeauftragten</vt:lpstr>
      <vt:lpstr>1. Strategie: Bundesgesetz</vt:lpstr>
      <vt:lpstr>1. Strategie: Bundesgesetz</vt:lpstr>
      <vt:lpstr>1. Strategie: Bundesgesetz</vt:lpstr>
      <vt:lpstr>1. Strategie: Bundesgesetz</vt:lpstr>
      <vt:lpstr>1. Strategie: Bundesgesetz</vt:lpstr>
      <vt:lpstr>1. Strategie: Bundesgesetz</vt:lpstr>
      <vt:lpstr>2. Strategie: Bundesgleichstellungsgesetz als         „Modellgesetz“</vt:lpstr>
      <vt:lpstr>3. Rahmenverwaltungsvorschriften des Bundes</vt:lpstr>
      <vt:lpstr>4. Koordinierung der Gesetzgebung durch die Länder</vt:lpstr>
      <vt:lpstr>4. Koordinierung der Gesetzgebung durch die Länder</vt:lpstr>
      <vt:lpstr>4. Koordinierung der Gesetzgebung durch  die Länder</vt:lpstr>
      <vt:lpstr>5. Eine „Lex academica“</vt:lpstr>
      <vt:lpstr>5. Eine „Lex academica“ </vt:lpstr>
      <vt:lpstr>6. Gesamtschau</vt:lpstr>
      <vt:lpstr>7. Die Garantie der kommunalen Selbstverwaltung a) Struktur des Art. 28 Abs. 2 GG</vt:lpstr>
      <vt:lpstr>b) Konkretisierung für Einrichtung, Organisation und Ausstattung der       kommunalen Gleichstellungsbeauftragten (vgl. a. BVerfGE 91, 288 – GleiG Schleswig-Holstein)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II zum Zweiten Gleichstellungsbericht der Bundesregierung – Mögliche Schlussfolgerungen für die Gleichstellungsarbeit</dc:title>
  <dc:creator>Margarete Schuler-Harms</dc:creator>
  <cp:lastModifiedBy>Ramona</cp:lastModifiedBy>
  <cp:revision>21</cp:revision>
  <dcterms:created xsi:type="dcterms:W3CDTF">2018-07-06T05:37:10Z</dcterms:created>
  <dcterms:modified xsi:type="dcterms:W3CDTF">2018-11-25T13:51:52Z</dcterms:modified>
</cp:coreProperties>
</file>