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1"/>
  </p:sldMasterIdLst>
  <p:notesMasterIdLst>
    <p:notesMasterId r:id="rId23"/>
  </p:notesMasterIdLst>
  <p:handoutMasterIdLst>
    <p:handoutMasterId r:id="rId24"/>
  </p:handoutMasterIdLst>
  <p:sldIdLst>
    <p:sldId id="256" r:id="rId2"/>
    <p:sldId id="257" r:id="rId3"/>
    <p:sldId id="259" r:id="rId4"/>
    <p:sldId id="260" r:id="rId5"/>
    <p:sldId id="261" r:id="rId6"/>
    <p:sldId id="269" r:id="rId7"/>
    <p:sldId id="262" r:id="rId8"/>
    <p:sldId id="263" r:id="rId9"/>
    <p:sldId id="264" r:id="rId10"/>
    <p:sldId id="258" r:id="rId11"/>
    <p:sldId id="265" r:id="rId12"/>
    <p:sldId id="266" r:id="rId13"/>
    <p:sldId id="267" r:id="rId14"/>
    <p:sldId id="273" r:id="rId15"/>
    <p:sldId id="274" r:id="rId16"/>
    <p:sldId id="275" r:id="rId17"/>
    <p:sldId id="277" r:id="rId18"/>
    <p:sldId id="268" r:id="rId19"/>
    <p:sldId id="271" r:id="rId20"/>
    <p:sldId id="272" r:id="rId21"/>
    <p:sldId id="270" r:id="rId22"/>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pitchFamily="-104" charset="0"/>
        <a:ea typeface="Arial" pitchFamily="-104" charset="0"/>
        <a:cs typeface="Arial" pitchFamily="-104" charset="0"/>
      </a:defRPr>
    </a:lvl1pPr>
    <a:lvl2pPr marL="457200" algn="l" defTabSz="457200" rtl="0" fontAlgn="base">
      <a:spcBef>
        <a:spcPct val="0"/>
      </a:spcBef>
      <a:spcAft>
        <a:spcPct val="0"/>
      </a:spcAft>
      <a:defRPr kern="1200">
        <a:solidFill>
          <a:schemeClr val="tx1"/>
        </a:solidFill>
        <a:latin typeface="Arial" pitchFamily="-104" charset="0"/>
        <a:ea typeface="Arial" pitchFamily="-104" charset="0"/>
        <a:cs typeface="Arial" pitchFamily="-104" charset="0"/>
      </a:defRPr>
    </a:lvl2pPr>
    <a:lvl3pPr marL="914400" algn="l" defTabSz="457200" rtl="0" fontAlgn="base">
      <a:spcBef>
        <a:spcPct val="0"/>
      </a:spcBef>
      <a:spcAft>
        <a:spcPct val="0"/>
      </a:spcAft>
      <a:defRPr kern="1200">
        <a:solidFill>
          <a:schemeClr val="tx1"/>
        </a:solidFill>
        <a:latin typeface="Arial" pitchFamily="-104" charset="0"/>
        <a:ea typeface="Arial" pitchFamily="-104" charset="0"/>
        <a:cs typeface="Arial" pitchFamily="-104" charset="0"/>
      </a:defRPr>
    </a:lvl3pPr>
    <a:lvl4pPr marL="1371600" algn="l" defTabSz="457200" rtl="0" fontAlgn="base">
      <a:spcBef>
        <a:spcPct val="0"/>
      </a:spcBef>
      <a:spcAft>
        <a:spcPct val="0"/>
      </a:spcAft>
      <a:defRPr kern="1200">
        <a:solidFill>
          <a:schemeClr val="tx1"/>
        </a:solidFill>
        <a:latin typeface="Arial" pitchFamily="-104" charset="0"/>
        <a:ea typeface="Arial" pitchFamily="-104" charset="0"/>
        <a:cs typeface="Arial" pitchFamily="-104" charset="0"/>
      </a:defRPr>
    </a:lvl4pPr>
    <a:lvl5pPr marL="1828800" algn="l" defTabSz="457200" rtl="0" fontAlgn="base">
      <a:spcBef>
        <a:spcPct val="0"/>
      </a:spcBef>
      <a:spcAft>
        <a:spcPct val="0"/>
      </a:spcAft>
      <a:defRPr kern="1200">
        <a:solidFill>
          <a:schemeClr val="tx1"/>
        </a:solidFill>
        <a:latin typeface="Arial" pitchFamily="-104" charset="0"/>
        <a:ea typeface="Arial" pitchFamily="-104" charset="0"/>
        <a:cs typeface="Arial" pitchFamily="-104" charset="0"/>
      </a:defRPr>
    </a:lvl5pPr>
    <a:lvl6pPr marL="2286000" algn="l" defTabSz="457200" rtl="0" eaLnBrk="1" latinLnBrk="0" hangingPunct="1">
      <a:defRPr kern="1200">
        <a:solidFill>
          <a:schemeClr val="tx1"/>
        </a:solidFill>
        <a:latin typeface="Arial" pitchFamily="-104" charset="0"/>
        <a:ea typeface="Arial" pitchFamily="-104" charset="0"/>
        <a:cs typeface="Arial" pitchFamily="-104" charset="0"/>
      </a:defRPr>
    </a:lvl6pPr>
    <a:lvl7pPr marL="2743200" algn="l" defTabSz="457200" rtl="0" eaLnBrk="1" latinLnBrk="0" hangingPunct="1">
      <a:defRPr kern="1200">
        <a:solidFill>
          <a:schemeClr val="tx1"/>
        </a:solidFill>
        <a:latin typeface="Arial" pitchFamily="-104" charset="0"/>
        <a:ea typeface="Arial" pitchFamily="-104" charset="0"/>
        <a:cs typeface="Arial" pitchFamily="-104" charset="0"/>
      </a:defRPr>
    </a:lvl7pPr>
    <a:lvl8pPr marL="3200400" algn="l" defTabSz="457200" rtl="0" eaLnBrk="1" latinLnBrk="0" hangingPunct="1">
      <a:defRPr kern="1200">
        <a:solidFill>
          <a:schemeClr val="tx1"/>
        </a:solidFill>
        <a:latin typeface="Arial" pitchFamily="-104" charset="0"/>
        <a:ea typeface="Arial" pitchFamily="-104" charset="0"/>
        <a:cs typeface="Arial" pitchFamily="-104" charset="0"/>
      </a:defRPr>
    </a:lvl8pPr>
    <a:lvl9pPr marL="3657600" algn="l" defTabSz="457200" rtl="0" eaLnBrk="1" latinLnBrk="0" hangingPunct="1">
      <a:defRPr kern="1200">
        <a:solidFill>
          <a:schemeClr val="tx1"/>
        </a:solidFill>
        <a:latin typeface="Arial" pitchFamily="-104" charset="0"/>
        <a:ea typeface="Arial" pitchFamily="-104" charset="0"/>
        <a:cs typeface="Arial" pitchFamily="-10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9273" autoAdjust="0"/>
  </p:normalViewPr>
  <p:slideViewPr>
    <p:cSldViewPr snapToGrid="0" snapToObjects="1">
      <p:cViewPr varScale="1">
        <p:scale>
          <a:sx n="91" d="100"/>
          <a:sy n="91" d="100"/>
        </p:scale>
        <p:origin x="21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4" charset="0"/>
              </a:defRPr>
            </a:lvl1pPr>
          </a:lstStyle>
          <a:p>
            <a:fld id="{3D284943-3BFF-A244-A3C4-E20FC489010D}" type="datetimeFigureOut">
              <a:rPr lang="de-DE"/>
              <a:pPr/>
              <a:t>24.01.2019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4" charset="0"/>
              </a:defRPr>
            </a:lvl1pPr>
          </a:lstStyle>
          <a:p>
            <a:fld id="{26B7ADA5-14D7-EB4A-91FD-CEEE92A17A8A}" type="slidenum">
              <a:rPr lang="de-DE"/>
              <a:pPr/>
              <a:t>‹Nr.›</a:t>
            </a:fld>
            <a:endParaRPr lang="de-DE"/>
          </a:p>
        </p:txBody>
      </p:sp>
    </p:spTree>
    <p:extLst>
      <p:ext uri="{BB962C8B-B14F-4D97-AF65-F5344CB8AC3E}">
        <p14:creationId xmlns:p14="http://schemas.microsoft.com/office/powerpoint/2010/main" val="22644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4" charset="0"/>
              </a:defRPr>
            </a:lvl1pPr>
          </a:lstStyle>
          <a:p>
            <a:fld id="{DB0A91E5-E38A-844F-8385-44BC4436B1BC}" type="datetimeFigureOut">
              <a:rPr lang="de-DE"/>
              <a:pPr/>
              <a:t>24.01.2019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4" charset="0"/>
              </a:defRPr>
            </a:lvl1pPr>
          </a:lstStyle>
          <a:p>
            <a:fld id="{B35B0EA1-ECD1-8F4A-9EDA-EE89A6FCE633}" type="slidenum">
              <a:rPr lang="de-DE"/>
              <a:pPr/>
              <a:t>‹Nr.›</a:t>
            </a:fld>
            <a:endParaRPr lang="de-DE"/>
          </a:p>
        </p:txBody>
      </p:sp>
    </p:spTree>
    <p:extLst>
      <p:ext uri="{BB962C8B-B14F-4D97-AF65-F5344CB8AC3E}">
        <p14:creationId xmlns:p14="http://schemas.microsoft.com/office/powerpoint/2010/main" val="11242307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Siedlungsdichte (Einwohner pro km² Siedlungs- und Verkehrsfläche) 2013 (Datengrundlage: Laufende Raumbeobachtung des Bundesinstitutes für Bau-, Stadt- und Raumforschung (BBSR) 2016)</a:t>
            </a:r>
          </a:p>
          <a:p>
            <a:r>
              <a:rPr lang="de-DE" dirty="0" smtClean="0"/>
              <a:t>Anteil der land- und forstwirtschaftlichen Flächen an der Gesamtfläche 2013 (Datengrundlage: Laufende Raumbeobachtung des BBSR 2016)</a:t>
            </a:r>
          </a:p>
          <a:p>
            <a:r>
              <a:rPr lang="de-DE" dirty="0" smtClean="0"/>
              <a:t>Anteil der Ein- und Zweifamilienhäuser an allen Wohngebäuden 2013 (Datengrundlage: Laufende Raumbeobachtung des BBSR 2016)</a:t>
            </a:r>
          </a:p>
          <a:p>
            <a:r>
              <a:rPr lang="de-DE" dirty="0" smtClean="0"/>
              <a:t>Regionales Bevölkerungspotenzial (Summe der auf das 1-km-Raster von </a:t>
            </a:r>
            <a:r>
              <a:rPr lang="de-DE" dirty="0" err="1" smtClean="0"/>
              <a:t>Eurostat</a:t>
            </a:r>
            <a:r>
              <a:rPr lang="de-DE" dirty="0" smtClean="0"/>
              <a:t> projizierten Bevölkerungszahl im 50-km-Radius bei proportional mit der Luftliniendistanz abnehmender Gewichtung) als Median aller bewohnten Rasterzellen mit Bevölkerungsstand von 2011 (Datengrundlage: Berechnung durch Stefan Neumeier und Torsten </a:t>
            </a:r>
            <a:r>
              <a:rPr lang="de-DE" dirty="0" err="1" smtClean="0"/>
              <a:t>Osigus</a:t>
            </a:r>
            <a:r>
              <a:rPr lang="de-DE" dirty="0" smtClean="0"/>
              <a:t> 2016)</a:t>
            </a:r>
          </a:p>
          <a:p>
            <a:r>
              <a:rPr lang="de-DE" dirty="0" smtClean="0"/>
              <a:t>Erreichbarkeit großer Zentren (Summe der Bevölkerungszahl der nächsten 5 Oberzentren in Deutschland oder funktionalen städtischen Zentren im Ausland bei jeweils proportional mit der über ein Straßennetz gerouteten Distanz abnehmenden Gewichtung) als Median aller besiedelten 250m-Rasterzellen des BBSR mit Stand der Zentren und der Bevölkerungszahl von 2014/2015 (Datengrundlage: Berechnung durch Stefan Neumeier und Torsten </a:t>
            </a:r>
            <a:r>
              <a:rPr lang="de-DE" dirty="0" err="1" smtClean="0"/>
              <a:t>Osigus</a:t>
            </a:r>
            <a:r>
              <a:rPr lang="de-DE" dirty="0" smtClean="0"/>
              <a:t> 2016)</a:t>
            </a:r>
            <a:endParaRPr lang="de-DE" dirty="0"/>
          </a:p>
        </p:txBody>
      </p:sp>
      <p:sp>
        <p:nvSpPr>
          <p:cNvPr id="4" name="Foliennummernplatzhalter 3"/>
          <p:cNvSpPr>
            <a:spLocks noGrp="1"/>
          </p:cNvSpPr>
          <p:nvPr>
            <p:ph type="sldNum" sz="quarter" idx="10"/>
          </p:nvPr>
        </p:nvSpPr>
        <p:spPr/>
        <p:txBody>
          <a:bodyPr/>
          <a:lstStyle/>
          <a:p>
            <a:fld id="{B35B0EA1-ECD1-8F4A-9EDA-EE89A6FCE633}" type="slidenum">
              <a:rPr lang="de-DE" smtClean="0"/>
              <a:pPr/>
              <a:t>5</a:t>
            </a:fld>
            <a:endParaRPr lang="de-DE"/>
          </a:p>
        </p:txBody>
      </p:sp>
    </p:spTree>
    <p:extLst>
      <p:ext uri="{BB962C8B-B14F-4D97-AF65-F5344CB8AC3E}">
        <p14:creationId xmlns:p14="http://schemas.microsoft.com/office/powerpoint/2010/main" val="13378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Frau &amp; Beruf (Frauen in Führung, Existenzgründung, Altersarmut) </a:t>
            </a:r>
          </a:p>
          <a:p>
            <a:endParaRPr lang="de-DE" dirty="0"/>
          </a:p>
        </p:txBody>
      </p:sp>
      <p:sp>
        <p:nvSpPr>
          <p:cNvPr id="4" name="Foliennummernplatzhalter 3"/>
          <p:cNvSpPr>
            <a:spLocks noGrp="1"/>
          </p:cNvSpPr>
          <p:nvPr>
            <p:ph type="sldNum" sz="quarter" idx="10"/>
          </p:nvPr>
        </p:nvSpPr>
        <p:spPr/>
        <p:txBody>
          <a:bodyPr/>
          <a:lstStyle/>
          <a:p>
            <a:fld id="{B35B0EA1-ECD1-8F4A-9EDA-EE89A6FCE633}" type="slidenum">
              <a:rPr lang="de-DE" smtClean="0"/>
              <a:pPr/>
              <a:t>17</a:t>
            </a:fld>
            <a:endParaRPr lang="de-DE"/>
          </a:p>
        </p:txBody>
      </p:sp>
    </p:spTree>
    <p:extLst>
      <p:ext uri="{BB962C8B-B14F-4D97-AF65-F5344CB8AC3E}">
        <p14:creationId xmlns:p14="http://schemas.microsoft.com/office/powerpoint/2010/main" val="76917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Orientierung an eigenen Schwerpunkten/Erfahrungen, Absprache mit HVB, teilweise Pfadabhängigkeit bedingt durch bereits bestehende Strukturen</a:t>
            </a:r>
          </a:p>
          <a:p>
            <a:r>
              <a:rPr lang="de-DE" dirty="0" smtClean="0"/>
              <a:t>Langfristigkeit in der Arbeit – Dranbleiben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B35B0EA1-ECD1-8F4A-9EDA-EE89A6FCE633}" type="slidenum">
              <a:rPr lang="de-DE" smtClean="0"/>
              <a:pPr/>
              <a:t>18</a:t>
            </a:fld>
            <a:endParaRPr lang="de-DE"/>
          </a:p>
        </p:txBody>
      </p:sp>
    </p:spTree>
    <p:extLst>
      <p:ext uri="{BB962C8B-B14F-4D97-AF65-F5344CB8AC3E}">
        <p14:creationId xmlns:p14="http://schemas.microsoft.com/office/powerpoint/2010/main" val="20778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Einige Dinge dabei,</a:t>
            </a:r>
            <a:r>
              <a:rPr lang="de-DE" baseline="0" dirty="0" smtClean="0"/>
              <a:t> die es schon gibt oder schon einmal gab</a:t>
            </a:r>
            <a:endParaRPr lang="de-DE" dirty="0"/>
          </a:p>
        </p:txBody>
      </p:sp>
      <p:sp>
        <p:nvSpPr>
          <p:cNvPr id="4" name="Foliennummernplatzhalter 3"/>
          <p:cNvSpPr>
            <a:spLocks noGrp="1"/>
          </p:cNvSpPr>
          <p:nvPr>
            <p:ph type="sldNum" sz="quarter" idx="10"/>
          </p:nvPr>
        </p:nvSpPr>
        <p:spPr/>
        <p:txBody>
          <a:bodyPr/>
          <a:lstStyle/>
          <a:p>
            <a:fld id="{B35B0EA1-ECD1-8F4A-9EDA-EE89A6FCE633}" type="slidenum">
              <a:rPr lang="de-DE" smtClean="0"/>
              <a:pPr/>
              <a:t>19</a:t>
            </a:fld>
            <a:endParaRPr lang="de-DE"/>
          </a:p>
        </p:txBody>
      </p:sp>
    </p:spTree>
    <p:extLst>
      <p:ext uri="{BB962C8B-B14F-4D97-AF65-F5344CB8AC3E}">
        <p14:creationId xmlns:p14="http://schemas.microsoft.com/office/powerpoint/2010/main" val="198336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64818" y="1451430"/>
            <a:ext cx="6995161" cy="1796142"/>
          </a:xfr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464818" y="3410857"/>
            <a:ext cx="6995161" cy="1752600"/>
          </a:xfrm>
        </p:spPr>
        <p:txBody>
          <a:bodyPr/>
          <a:lstStyle>
            <a:lvl1pPr marL="0" indent="0" algn="l">
              <a:buNone/>
              <a:defRPr>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lvl1pPr>
              <a:defRPr/>
            </a:lvl1pPr>
          </a:lstStyle>
          <a:p>
            <a:fld id="{6CC1DE0F-A38E-AC42-9E2B-CAB555E73316}" type="datetime1">
              <a:rPr lang="de-DE"/>
              <a:pPr/>
              <a:t>24.01.2019</a:t>
            </a:fld>
            <a:endParaRPr lang="de-DE"/>
          </a:p>
        </p:txBody>
      </p:sp>
      <p:sp>
        <p:nvSpPr>
          <p:cNvPr id="5" name="Fußzeilenplatzhalter 4"/>
          <p:cNvSpPr>
            <a:spLocks noGrp="1"/>
          </p:cNvSpPr>
          <p:nvPr>
            <p:ph type="ftr" sz="quarter" idx="11"/>
          </p:nvPr>
        </p:nvSpPr>
        <p:spPr/>
        <p:txBody>
          <a:bodyPr/>
          <a:lstStyle>
            <a:lvl1pPr algn="ctr">
              <a:defRPr/>
            </a:lvl1pPr>
          </a:lstStyle>
          <a:p>
            <a:pPr>
              <a:defRPr/>
            </a:pPr>
            <a:r>
              <a:rPr lang="de-DE"/>
              <a:t>Bundesarbeitsgemeinschaft kommunaler Frauen- und Gleichstellungsbeauftragter Deutschlands</a:t>
            </a:r>
          </a:p>
        </p:txBody>
      </p:sp>
      <p:sp>
        <p:nvSpPr>
          <p:cNvPr id="6" name="Foliennummernplatzhalter 5"/>
          <p:cNvSpPr>
            <a:spLocks noGrp="1"/>
          </p:cNvSpPr>
          <p:nvPr>
            <p:ph type="sldNum" sz="quarter" idx="12"/>
          </p:nvPr>
        </p:nvSpPr>
        <p:spPr/>
        <p:txBody>
          <a:bodyPr/>
          <a:lstStyle>
            <a:lvl1pPr>
              <a:defRPr/>
            </a:lvl1pPr>
          </a:lstStyle>
          <a:p>
            <a:fld id="{F4A8486C-F88B-144B-A584-83247FBD8619}" type="slidenum">
              <a:rPr lang="en-US"/>
              <a:pPr/>
              <a:t>‹Nr.›</a:t>
            </a:fld>
            <a:endParaRPr lang="en-US">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7002780" cy="1846937"/>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2265072"/>
            <a:ext cx="7002780" cy="3861092"/>
          </a:xfrm>
        </p:spPr>
        <p:txBody>
          <a:bodyPr/>
          <a:lstStyle>
            <a:lvl2pPr>
              <a:buClr>
                <a:schemeClr val="accent1">
                  <a:lumMod val="60000"/>
                  <a:lumOff val="40000"/>
                </a:schemeClr>
              </a:buClr>
              <a:buFont typeface="Wingdings" charset="2"/>
              <a:buChar char="§"/>
              <a:defRPr/>
            </a:lvl2pPr>
            <a:lvl3pPr>
              <a:buFont typeface="Wingdings" charset="2"/>
              <a:buChar char="§"/>
              <a:defRPr/>
            </a:lvl3pPr>
            <a:lvl4pPr>
              <a:buFont typeface="Wingdings" charset="2"/>
              <a:buChar char="§"/>
              <a:defRPr/>
            </a:lvl4pPr>
            <a:lvl5pPr>
              <a:buFont typeface="Arial"/>
              <a:buChar cha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4" name="Datumsplatzhalter 3"/>
          <p:cNvSpPr>
            <a:spLocks noGrp="1"/>
          </p:cNvSpPr>
          <p:nvPr>
            <p:ph type="dt" sz="half" idx="10"/>
          </p:nvPr>
        </p:nvSpPr>
        <p:spPr/>
        <p:txBody>
          <a:bodyPr/>
          <a:lstStyle>
            <a:lvl1pPr>
              <a:defRPr/>
            </a:lvl1pPr>
          </a:lstStyle>
          <a:p>
            <a:fld id="{4133F44E-0FB1-374C-B0A7-65EE7323588C}" type="datetime1">
              <a:rPr lang="de-DE"/>
              <a:pPr/>
              <a:t>24.01.2019</a:t>
            </a:fld>
            <a:endParaRPr lang="de-DE"/>
          </a:p>
        </p:txBody>
      </p:sp>
      <p:sp>
        <p:nvSpPr>
          <p:cNvPr id="5" name="Fußzeilenplatzhalter 4"/>
          <p:cNvSpPr>
            <a:spLocks noGrp="1"/>
          </p:cNvSpPr>
          <p:nvPr>
            <p:ph type="ftr" sz="quarter" idx="11"/>
          </p:nvPr>
        </p:nvSpPr>
        <p:spPr/>
        <p:txBody>
          <a:bodyPr/>
          <a:lstStyle>
            <a:lvl1pPr algn="ctr">
              <a:defRPr/>
            </a:lvl1pPr>
          </a:lstStyle>
          <a:p>
            <a:pPr>
              <a:defRPr/>
            </a:pPr>
            <a:r>
              <a:rPr lang="de-DE"/>
              <a:t>Bundesarbeitsgemeinschaft kommunaler Frauen- und Gleichstellungsbeauftragter Deutschlands</a:t>
            </a:r>
          </a:p>
        </p:txBody>
      </p:sp>
      <p:sp>
        <p:nvSpPr>
          <p:cNvPr id="6" name="Foliennummernplatzhalter 5"/>
          <p:cNvSpPr>
            <a:spLocks noGrp="1"/>
          </p:cNvSpPr>
          <p:nvPr>
            <p:ph type="sldNum" sz="quarter" idx="12"/>
          </p:nvPr>
        </p:nvSpPr>
        <p:spPr/>
        <p:txBody>
          <a:bodyPr/>
          <a:lstStyle>
            <a:lvl1pPr>
              <a:defRPr/>
            </a:lvl1pPr>
          </a:lstStyle>
          <a:p>
            <a:fld id="{BF82E040-52FB-C245-ADF8-45B51C45B950}"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420100" cy="997857"/>
          </a:xfrm>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2621643"/>
            <a:ext cx="4091940" cy="3504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785360" y="2621643"/>
            <a:ext cx="4091940" cy="3504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lvl1pPr>
              <a:defRPr/>
            </a:lvl1pPr>
          </a:lstStyle>
          <a:p>
            <a:fld id="{C8236F03-A192-6D4B-A448-A5E52E7A446F}" type="datetime1">
              <a:rPr lang="de-DE"/>
              <a:pPr/>
              <a:t>24.01.2019</a:t>
            </a:fld>
            <a:endParaRPr lang="de-DE"/>
          </a:p>
        </p:txBody>
      </p:sp>
      <p:sp>
        <p:nvSpPr>
          <p:cNvPr id="6" name="Fußzeilenplatzhalter 5"/>
          <p:cNvSpPr>
            <a:spLocks noGrp="1"/>
          </p:cNvSpPr>
          <p:nvPr>
            <p:ph type="ftr" sz="quarter" idx="11"/>
          </p:nvPr>
        </p:nvSpPr>
        <p:spPr>
          <a:xfrm>
            <a:off x="457200" y="6356350"/>
            <a:ext cx="7899400" cy="365125"/>
          </a:xfrm>
        </p:spPr>
        <p:txBody>
          <a:bodyPr/>
          <a:lstStyle>
            <a:lvl1pPr algn="ctr">
              <a:defRPr/>
            </a:lvl1pPr>
          </a:lstStyle>
          <a:p>
            <a:pPr>
              <a:defRPr/>
            </a:pPr>
            <a:r>
              <a:rPr lang="de-DE"/>
              <a:t>Bundesarbeitsgemeinschaft kommunaler Frauen- und Gleichstellungsbeauftragter Deutschlands</a:t>
            </a:r>
          </a:p>
        </p:txBody>
      </p:sp>
      <p:sp>
        <p:nvSpPr>
          <p:cNvPr id="7" name="Foliennummernplatzhalter 6"/>
          <p:cNvSpPr>
            <a:spLocks noGrp="1"/>
          </p:cNvSpPr>
          <p:nvPr>
            <p:ph type="sldNum" sz="quarter" idx="12"/>
          </p:nvPr>
        </p:nvSpPr>
        <p:spPr>
          <a:xfrm>
            <a:off x="8001000" y="6356350"/>
            <a:ext cx="876300" cy="365125"/>
          </a:xfrm>
        </p:spPr>
        <p:txBody>
          <a:bodyPr/>
          <a:lstStyle>
            <a:lvl1pPr>
              <a:defRPr/>
            </a:lvl1pPr>
          </a:lstStyle>
          <a:p>
            <a:fld id="{8E3AE90E-7116-7E42-A298-B14D3BC7A2D3}"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49580" y="1451429"/>
            <a:ext cx="7002780" cy="1846937"/>
          </a:xfr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FE407C6E-BEFC-E149-81C6-40F682BB5534}" type="datetime1">
              <a:rPr lang="de-DE"/>
              <a:pPr/>
              <a:t>24.01.2019</a:t>
            </a:fld>
            <a:endParaRPr lang="de-DE"/>
          </a:p>
        </p:txBody>
      </p:sp>
      <p:sp>
        <p:nvSpPr>
          <p:cNvPr id="4" name="Fußzeilenplatzhalter 3"/>
          <p:cNvSpPr>
            <a:spLocks noGrp="1"/>
          </p:cNvSpPr>
          <p:nvPr>
            <p:ph type="ftr" sz="quarter" idx="11"/>
          </p:nvPr>
        </p:nvSpPr>
        <p:spPr/>
        <p:txBody>
          <a:bodyPr/>
          <a:lstStyle>
            <a:lvl1pPr algn="ctr">
              <a:defRPr/>
            </a:lvl1pPr>
          </a:lstStyle>
          <a:p>
            <a:pPr>
              <a:defRPr/>
            </a:pPr>
            <a:r>
              <a:rPr lang="de-DE"/>
              <a:t>Bundesarbeitsgemeinschaft kommunaler Frauen- und Gleichstellungsbeauftragter Deutschlands</a:t>
            </a:r>
          </a:p>
        </p:txBody>
      </p:sp>
      <p:sp>
        <p:nvSpPr>
          <p:cNvPr id="5" name="Foliennummernplatzhalter 4"/>
          <p:cNvSpPr>
            <a:spLocks noGrp="1"/>
          </p:cNvSpPr>
          <p:nvPr>
            <p:ph type="sldNum" sz="quarter" idx="12"/>
          </p:nvPr>
        </p:nvSpPr>
        <p:spPr/>
        <p:txBody>
          <a:bodyPr/>
          <a:lstStyle>
            <a:lvl1pPr>
              <a:defRPr/>
            </a:lvl1pPr>
          </a:lstStyle>
          <a:p>
            <a:fld id="{276975B0-2289-3542-98F2-E4E2B8EF1D7E}"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997372EB-7F9F-DF4F-B4ED-ABB2184793E4}" type="datetime1">
              <a:rPr lang="de-DE"/>
              <a:pPr/>
              <a:t>24.01.2019</a:t>
            </a:fld>
            <a:endParaRPr lang="de-DE"/>
          </a:p>
        </p:txBody>
      </p:sp>
      <p:sp>
        <p:nvSpPr>
          <p:cNvPr id="3" name="Fußzeilenplatzhalter 2"/>
          <p:cNvSpPr>
            <a:spLocks noGrp="1"/>
          </p:cNvSpPr>
          <p:nvPr>
            <p:ph type="ftr" sz="quarter" idx="11"/>
          </p:nvPr>
        </p:nvSpPr>
        <p:spPr/>
        <p:txBody>
          <a:bodyPr/>
          <a:lstStyle>
            <a:lvl1pPr algn="ctr">
              <a:defRPr/>
            </a:lvl1pPr>
          </a:lstStyle>
          <a:p>
            <a:pPr>
              <a:defRPr/>
            </a:pPr>
            <a:r>
              <a:rPr lang="de-DE"/>
              <a:t>Bundesarbeitsgemeinschaft kommunaler Frauen- und Gleichstellungsbeauftragter Deutschlands</a:t>
            </a:r>
          </a:p>
        </p:txBody>
      </p:sp>
      <p:sp>
        <p:nvSpPr>
          <p:cNvPr id="4" name="Foliennummernplatzhalter 3"/>
          <p:cNvSpPr>
            <a:spLocks noGrp="1"/>
          </p:cNvSpPr>
          <p:nvPr>
            <p:ph type="sldNum" sz="quarter" idx="12"/>
          </p:nvPr>
        </p:nvSpPr>
        <p:spPr/>
        <p:txBody>
          <a:bodyPr/>
          <a:lstStyle>
            <a:lvl1pPr>
              <a:defRPr/>
            </a:lvl1pPr>
          </a:lstStyle>
          <a:p>
            <a:fld id="{59E9F06B-4E8A-C849-98C0-73DDDA799196}"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57200" y="816427"/>
            <a:ext cx="8427720" cy="394743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2" name="Titel 1"/>
          <p:cNvSpPr>
            <a:spLocks noGrp="1"/>
          </p:cNvSpPr>
          <p:nvPr>
            <p:ph type="title"/>
          </p:nvPr>
        </p:nvSpPr>
        <p:spPr>
          <a:xfrm>
            <a:off x="462280" y="4800600"/>
            <a:ext cx="8422640" cy="566738"/>
          </a:xfrm>
        </p:spPr>
        <p:txBody>
          <a:bodyPr anchor="b"/>
          <a:lstStyle>
            <a:lvl1pPr algn="l">
              <a:defRPr sz="2000" b="0"/>
            </a:lvl1pPr>
          </a:lstStyle>
          <a:p>
            <a:r>
              <a:rPr lang="de-DE" smtClean="0"/>
              <a:t>Titelmasterformat durch Klicken bearbeiten</a:t>
            </a:r>
            <a:endParaRPr lang="de-DE" dirty="0"/>
          </a:p>
        </p:txBody>
      </p:sp>
      <p:sp>
        <p:nvSpPr>
          <p:cNvPr id="4" name="Textplatzhalter 3"/>
          <p:cNvSpPr>
            <a:spLocks noGrp="1"/>
          </p:cNvSpPr>
          <p:nvPr>
            <p:ph type="body" sz="half" idx="2"/>
          </p:nvPr>
        </p:nvSpPr>
        <p:spPr>
          <a:xfrm>
            <a:off x="462280" y="5367338"/>
            <a:ext cx="8422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14200DC3-39AB-7A41-BE3A-A6C9C3B404BA}" type="datetime1">
              <a:rPr lang="de-DE"/>
              <a:pPr/>
              <a:t>24.01.2019</a:t>
            </a:fld>
            <a:endParaRPr lang="de-DE"/>
          </a:p>
        </p:txBody>
      </p:sp>
      <p:sp>
        <p:nvSpPr>
          <p:cNvPr id="6" name="Fußzeilenplatzhalter 5"/>
          <p:cNvSpPr>
            <a:spLocks noGrp="1"/>
          </p:cNvSpPr>
          <p:nvPr>
            <p:ph type="ftr" sz="quarter" idx="11"/>
          </p:nvPr>
        </p:nvSpPr>
        <p:spPr/>
        <p:txBody>
          <a:bodyPr/>
          <a:lstStyle>
            <a:lvl1pPr algn="ctr">
              <a:defRPr/>
            </a:lvl1pPr>
          </a:lstStyle>
          <a:p>
            <a:pPr>
              <a:defRPr/>
            </a:pPr>
            <a:r>
              <a:rPr lang="de-DE"/>
              <a:t>Bundesarbeitsgemeinschaft kommunaler Frauen- und Gleichstellungsbeauftragter Deutschlands</a:t>
            </a:r>
          </a:p>
        </p:txBody>
      </p:sp>
      <p:sp>
        <p:nvSpPr>
          <p:cNvPr id="7" name="Foliennummernplatzhalter 6"/>
          <p:cNvSpPr>
            <a:spLocks noGrp="1"/>
          </p:cNvSpPr>
          <p:nvPr>
            <p:ph type="sldNum" sz="quarter" idx="12"/>
          </p:nvPr>
        </p:nvSpPr>
        <p:spPr>
          <a:xfrm>
            <a:off x="8001000" y="6356350"/>
            <a:ext cx="884238" cy="365125"/>
          </a:xfrm>
        </p:spPr>
        <p:txBody>
          <a:bodyPr/>
          <a:lstStyle>
            <a:lvl1pPr>
              <a:defRPr/>
            </a:lvl1pPr>
          </a:lstStyle>
          <a:p>
            <a:fld id="{1D053E72-159F-DA40-9120-85514A68208B}"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eck 10"/>
          <p:cNvSpPr/>
          <p:nvPr/>
        </p:nvSpPr>
        <p:spPr>
          <a:xfrm>
            <a:off x="0" y="811213"/>
            <a:ext cx="457200" cy="554513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8" name="Rechteck 7"/>
          <p:cNvSpPr/>
          <p:nvPr/>
        </p:nvSpPr>
        <p:spPr>
          <a:xfrm>
            <a:off x="0" y="6356350"/>
            <a:ext cx="9144000" cy="501650"/>
          </a:xfrm>
          <a:prstGeom prst="rec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28" name="Titelplatzhalter 1"/>
          <p:cNvSpPr>
            <a:spLocks noGrp="1"/>
          </p:cNvSpPr>
          <p:nvPr>
            <p:ph type="title"/>
          </p:nvPr>
        </p:nvSpPr>
        <p:spPr bwMode="auto">
          <a:xfrm>
            <a:off x="449263" y="1450975"/>
            <a:ext cx="7002462" cy="184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Mastertitelformat bearbeiten</a:t>
            </a:r>
          </a:p>
        </p:txBody>
      </p:sp>
      <p:sp>
        <p:nvSpPr>
          <p:cNvPr id="1029" name="Textplatzhalter 2"/>
          <p:cNvSpPr>
            <a:spLocks noGrp="1"/>
          </p:cNvSpPr>
          <p:nvPr>
            <p:ph type="body" idx="1"/>
          </p:nvPr>
        </p:nvSpPr>
        <p:spPr bwMode="auto">
          <a:xfrm>
            <a:off x="449263" y="2265363"/>
            <a:ext cx="7002462" cy="386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 name="Datumsplatzhalter 3"/>
          <p:cNvSpPr>
            <a:spLocks noGrp="1"/>
          </p:cNvSpPr>
          <p:nvPr>
            <p:ph type="dt" sz="half" idx="2"/>
          </p:nvPr>
        </p:nvSpPr>
        <p:spPr>
          <a:xfrm>
            <a:off x="457200" y="6356350"/>
            <a:ext cx="1103313"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CE6F2"/>
                </a:solidFill>
                <a:latin typeface="Verdana" pitchFamily="-104" charset="0"/>
                <a:ea typeface="Verdana" pitchFamily="-104" charset="0"/>
                <a:cs typeface="Verdana" pitchFamily="-104" charset="0"/>
              </a:defRPr>
            </a:lvl1pPr>
          </a:lstStyle>
          <a:p>
            <a:fld id="{B7B58A6C-CC98-F345-BB16-3C3B7CA07F78}" type="datetime1">
              <a:rPr lang="de-DE"/>
              <a:pPr/>
              <a:t>24.01.2019</a:t>
            </a:fld>
            <a:endParaRPr lang="de-DE"/>
          </a:p>
        </p:txBody>
      </p:sp>
      <p:sp>
        <p:nvSpPr>
          <p:cNvPr id="5" name="Fußzeilenplatzhalter 4"/>
          <p:cNvSpPr>
            <a:spLocks noGrp="1"/>
          </p:cNvSpPr>
          <p:nvPr>
            <p:ph type="ftr" sz="quarter" idx="3"/>
          </p:nvPr>
        </p:nvSpPr>
        <p:spPr>
          <a:xfrm>
            <a:off x="457200" y="6356350"/>
            <a:ext cx="7543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1">
                    <a:lumMod val="20000"/>
                    <a:lumOff val="80000"/>
                  </a:schemeClr>
                </a:solidFill>
                <a:latin typeface="Verdana"/>
                <a:ea typeface="+mn-ea"/>
                <a:cs typeface="Verdana"/>
              </a:defRPr>
            </a:lvl1pPr>
          </a:lstStyle>
          <a:p>
            <a:pPr>
              <a:defRPr/>
            </a:pPr>
            <a:r>
              <a:rPr lang="de-DE"/>
              <a:t>Bundesarbeitsgemeinschaft kommunaler Frauen- und Gleichstellungsbeauftragter Deutschlands</a:t>
            </a:r>
            <a:endParaRPr lang="de-DE" dirty="0"/>
          </a:p>
        </p:txBody>
      </p:sp>
      <p:sp>
        <p:nvSpPr>
          <p:cNvPr id="6" name="Foliennummernplatzhalter 5"/>
          <p:cNvSpPr>
            <a:spLocks noGrp="1"/>
          </p:cNvSpPr>
          <p:nvPr>
            <p:ph type="sldNum" sz="quarter" idx="4"/>
          </p:nvPr>
        </p:nvSpPr>
        <p:spPr>
          <a:xfrm>
            <a:off x="8001000" y="6356350"/>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CE6F2"/>
                </a:solidFill>
                <a:latin typeface="Verdana" pitchFamily="-104" charset="0"/>
                <a:ea typeface="Verdana" pitchFamily="-104" charset="0"/>
                <a:cs typeface="Verdana" pitchFamily="-104" charset="0"/>
              </a:defRPr>
            </a:lvl1pPr>
          </a:lstStyle>
          <a:p>
            <a:fld id="{6CFDC8C5-02CE-0E4B-BE1B-00C93FB990EE}" type="slidenum">
              <a:rPr lang="de-DE"/>
              <a:pPr/>
              <a:t>‹Nr.›</a:t>
            </a:fld>
            <a:endParaRPr lang="de-DE"/>
          </a:p>
        </p:txBody>
      </p:sp>
      <p:sp>
        <p:nvSpPr>
          <p:cNvPr id="7" name="Rechteck 6"/>
          <p:cNvSpPr/>
          <p:nvPr/>
        </p:nvSpPr>
        <p:spPr>
          <a:xfrm>
            <a:off x="0" y="0"/>
            <a:ext cx="9144000" cy="811213"/>
          </a:xfrm>
          <a:prstGeom prst="rec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4" name="Rechteck 13"/>
          <p:cNvSpPr/>
          <p:nvPr/>
        </p:nvSpPr>
        <p:spPr>
          <a:xfrm>
            <a:off x="457200" y="387350"/>
            <a:ext cx="3816000" cy="5439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34" name="Bild 9" descr="Frauen-Buero-PP.jpg"/>
          <p:cNvPicPr>
            <a:picLocks noChangeAspect="1"/>
          </p:cNvPicPr>
          <p:nvPr/>
        </p:nvPicPr>
        <p:blipFill>
          <a:blip r:embed="rId8"/>
          <a:stretch>
            <a:fillRect/>
          </a:stretch>
        </p:blipFill>
        <p:spPr bwMode="auto">
          <a:xfrm>
            <a:off x="516469" y="434355"/>
            <a:ext cx="3676650" cy="6568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600" i="1" kern="1200">
          <a:solidFill>
            <a:srgbClr val="FF0000"/>
          </a:solidFill>
          <a:latin typeface="Verdana"/>
          <a:ea typeface="Verdana" pitchFamily="34" charset="0"/>
          <a:cs typeface="Verdana"/>
        </a:defRPr>
      </a:lvl1pPr>
      <a:lvl2pPr algn="l" defTabSz="457200" rtl="0" eaLnBrk="0" fontAlgn="base" hangingPunct="0">
        <a:spcBef>
          <a:spcPct val="0"/>
        </a:spcBef>
        <a:spcAft>
          <a:spcPct val="0"/>
        </a:spcAft>
        <a:defRPr sz="3600" i="1">
          <a:solidFill>
            <a:srgbClr val="FF000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600" i="1">
          <a:solidFill>
            <a:srgbClr val="FF000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600" i="1">
          <a:solidFill>
            <a:srgbClr val="FF000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600" i="1">
          <a:solidFill>
            <a:srgbClr val="FF0000"/>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3600" i="1">
          <a:solidFill>
            <a:srgbClr val="FF0000"/>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3600" i="1">
          <a:solidFill>
            <a:srgbClr val="FF0000"/>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3600" i="1">
          <a:solidFill>
            <a:srgbClr val="FF0000"/>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3600" i="1">
          <a:solidFill>
            <a:srgbClr val="FF0000"/>
          </a:solidFill>
          <a:latin typeface="Verdana" pitchFamily="34" charset="0"/>
          <a:ea typeface="Verdana" pitchFamily="34" charset="0"/>
          <a:cs typeface="Verdana" pitchFamily="34" charset="0"/>
        </a:defRPr>
      </a:lvl9pPr>
    </p:titleStyle>
    <p:bodyStyle>
      <a:lvl1pPr algn="l" defTabSz="457200" rtl="0" eaLnBrk="0" fontAlgn="base" hangingPunct="0">
        <a:spcBef>
          <a:spcPct val="20000"/>
        </a:spcBef>
        <a:spcAft>
          <a:spcPct val="0"/>
        </a:spcAft>
        <a:defRPr sz="2400" kern="1200">
          <a:solidFill>
            <a:srgbClr val="254061"/>
          </a:solidFill>
          <a:latin typeface="Verdana"/>
          <a:ea typeface="Verdana" pitchFamily="34" charset="0"/>
          <a:cs typeface="Verdana"/>
        </a:defRPr>
      </a:lvl1pPr>
      <a:lvl2pPr marL="363538" indent="-363538" algn="l" defTabSz="457200" rtl="0" eaLnBrk="0" fontAlgn="base" hangingPunct="0">
        <a:spcBef>
          <a:spcPct val="20000"/>
        </a:spcBef>
        <a:spcAft>
          <a:spcPct val="0"/>
        </a:spcAft>
        <a:buClr>
          <a:srgbClr val="95B3D7"/>
        </a:buClr>
        <a:buFont typeface="Wingdings" pitchFamily="-104" charset="2"/>
        <a:buChar char="§"/>
        <a:defRPr sz="2400" kern="1200">
          <a:solidFill>
            <a:srgbClr val="254061"/>
          </a:solidFill>
          <a:latin typeface="Verdana"/>
          <a:ea typeface="Verdana" pitchFamily="34" charset="0"/>
          <a:cs typeface="Verdana"/>
        </a:defRPr>
      </a:lvl2pPr>
      <a:lvl3pPr marL="715963" indent="-352425" algn="l" defTabSz="457200" rtl="0" eaLnBrk="0" fontAlgn="base" hangingPunct="0">
        <a:spcBef>
          <a:spcPct val="20000"/>
        </a:spcBef>
        <a:spcAft>
          <a:spcPct val="0"/>
        </a:spcAft>
        <a:buClr>
          <a:srgbClr val="95B3D7"/>
        </a:buClr>
        <a:buFont typeface="Wingdings" pitchFamily="-104" charset="2"/>
        <a:buChar char="§"/>
        <a:defRPr sz="2000" kern="1200">
          <a:solidFill>
            <a:srgbClr val="254061"/>
          </a:solidFill>
          <a:latin typeface="Verdana"/>
          <a:ea typeface="Verdana" pitchFamily="34" charset="0"/>
          <a:cs typeface="Verdana"/>
        </a:defRPr>
      </a:lvl3pPr>
      <a:lvl4pPr marL="1079500" indent="-363538" algn="l" defTabSz="457200" rtl="0" eaLnBrk="0" fontAlgn="base" hangingPunct="0">
        <a:spcBef>
          <a:spcPct val="20000"/>
        </a:spcBef>
        <a:spcAft>
          <a:spcPct val="0"/>
        </a:spcAft>
        <a:buClr>
          <a:srgbClr val="95B3D7"/>
        </a:buClr>
        <a:buFont typeface="Wingdings" pitchFamily="-104" charset="2"/>
        <a:buChar char="§"/>
        <a:defRPr sz="1600" kern="1200">
          <a:solidFill>
            <a:srgbClr val="254061"/>
          </a:solidFill>
          <a:latin typeface="Verdana"/>
          <a:ea typeface="Verdana" pitchFamily="34" charset="0"/>
          <a:cs typeface="Verdana"/>
        </a:defRPr>
      </a:lvl4pPr>
      <a:lvl5pPr marL="2057400" indent="-228600" algn="l" defTabSz="457200" rtl="0" eaLnBrk="0" fontAlgn="base" hangingPunct="0">
        <a:spcBef>
          <a:spcPct val="20000"/>
        </a:spcBef>
        <a:spcAft>
          <a:spcPct val="0"/>
        </a:spcAft>
        <a:defRPr sz="1200" kern="1200">
          <a:solidFill>
            <a:srgbClr val="25406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4818" y="1451430"/>
            <a:ext cx="8221982" cy="1796142"/>
          </a:xfrm>
        </p:spPr>
        <p:txBody>
          <a:bodyPr/>
          <a:lstStyle/>
          <a:p>
            <a:pPr algn="ctr"/>
            <a:r>
              <a:rPr lang="de-DE" dirty="0"/>
              <a:t>Was braucht erfolgreiche Gleichstellungsarbeit in ländlichen Räumen? </a:t>
            </a:r>
          </a:p>
        </p:txBody>
      </p:sp>
      <p:sp>
        <p:nvSpPr>
          <p:cNvPr id="3" name="Untertitel 2"/>
          <p:cNvSpPr>
            <a:spLocks noGrp="1"/>
          </p:cNvSpPr>
          <p:nvPr>
            <p:ph type="subTitle" idx="1"/>
          </p:nvPr>
        </p:nvSpPr>
        <p:spPr>
          <a:xfrm>
            <a:off x="464818" y="3837708"/>
            <a:ext cx="8346673" cy="2518641"/>
          </a:xfrm>
        </p:spPr>
        <p:txBody>
          <a:bodyPr/>
          <a:lstStyle/>
          <a:p>
            <a:pPr algn="ctr"/>
            <a:r>
              <a:rPr lang="de-DE" dirty="0"/>
              <a:t>Workshop im Rahmen des </a:t>
            </a:r>
            <a:r>
              <a:rPr lang="de-DE" dirty="0" smtClean="0"/>
              <a:t>BAG-Projektes </a:t>
            </a:r>
            <a:r>
              <a:rPr lang="de-DE" dirty="0"/>
              <a:t>2018/19 </a:t>
            </a:r>
            <a:endParaRPr lang="de-DE" dirty="0" smtClean="0"/>
          </a:p>
          <a:p>
            <a:pPr algn="ctr"/>
            <a:r>
              <a:rPr lang="de-DE" dirty="0" smtClean="0"/>
              <a:t>(</a:t>
            </a:r>
            <a:r>
              <a:rPr lang="de-DE" dirty="0"/>
              <a:t>Forum 6</a:t>
            </a:r>
            <a:r>
              <a:rPr lang="de-DE" dirty="0" smtClean="0"/>
              <a:t>)</a:t>
            </a:r>
          </a:p>
          <a:p>
            <a:pPr algn="ctr"/>
            <a:endParaRPr lang="de-DE" dirty="0"/>
          </a:p>
          <a:p>
            <a:pPr algn="ctr"/>
            <a:endParaRPr lang="de-DE" sz="1400" dirty="0" smtClean="0"/>
          </a:p>
          <a:p>
            <a:pPr algn="ctr"/>
            <a:r>
              <a:rPr lang="de-DE" sz="1400" dirty="0" smtClean="0"/>
              <a:t>Clara Friedrich</a:t>
            </a:r>
          </a:p>
          <a:p>
            <a:pPr algn="ctr"/>
            <a:r>
              <a:rPr lang="de-DE" sz="1400" dirty="0" smtClean="0"/>
              <a:t>Projektmitarbeiterin der BAG für ländliche Räume </a:t>
            </a:r>
            <a:endParaRPr lang="de-DE" sz="1400" dirty="0"/>
          </a:p>
        </p:txBody>
      </p:sp>
      <p:sp>
        <p:nvSpPr>
          <p:cNvPr id="4" name="Foliennummernplatzhalter 3"/>
          <p:cNvSpPr>
            <a:spLocks noGrp="1"/>
          </p:cNvSpPr>
          <p:nvPr>
            <p:ph type="sldNum" sz="quarter" idx="12"/>
          </p:nvPr>
        </p:nvSpPr>
        <p:spPr/>
        <p:txBody>
          <a:bodyPr/>
          <a:lstStyle/>
          <a:p>
            <a:fld id="{F4A8486C-F88B-144B-A584-83247FBD8619}" type="slidenum">
              <a:rPr lang="en-US" smtClean="0"/>
              <a:pPr/>
              <a:t>1</a:t>
            </a:fld>
            <a:endParaRPr lang="en-US">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229600" cy="1846937"/>
          </a:xfrm>
        </p:spPr>
        <p:txBody>
          <a:bodyPr/>
          <a:lstStyle/>
          <a:p>
            <a:r>
              <a:rPr lang="de-DE" dirty="0" smtClean="0"/>
              <a:t>Qualitativ methodisches Vorgehen</a:t>
            </a:r>
            <a:endParaRPr lang="de-DE" dirty="0"/>
          </a:p>
        </p:txBody>
      </p:sp>
      <p:sp>
        <p:nvSpPr>
          <p:cNvPr id="3" name="Inhaltsplatzhalter 2"/>
          <p:cNvSpPr>
            <a:spLocks noGrp="1"/>
          </p:cNvSpPr>
          <p:nvPr>
            <p:ph idx="1"/>
          </p:nvPr>
        </p:nvSpPr>
        <p:spPr>
          <a:xfrm>
            <a:off x="457200" y="2265072"/>
            <a:ext cx="8229600" cy="4091278"/>
          </a:xfrm>
        </p:spPr>
        <p:txBody>
          <a:bodyPr/>
          <a:lstStyle/>
          <a:p>
            <a:r>
              <a:rPr lang="de-DE" dirty="0" smtClean="0"/>
              <a:t>Deutschlandweite </a:t>
            </a:r>
            <a:r>
              <a:rPr lang="de-DE" dirty="0"/>
              <a:t>Erhebung </a:t>
            </a:r>
            <a:r>
              <a:rPr lang="de-DE" dirty="0" smtClean="0"/>
              <a:t>in Form von </a:t>
            </a:r>
          </a:p>
          <a:p>
            <a:pPr marL="342900" indent="-342900">
              <a:buFont typeface="Arial" panose="020B0604020202020204" pitchFamily="34" charset="0"/>
              <a:buChar char="•"/>
            </a:pPr>
            <a:r>
              <a:rPr lang="de-DE" dirty="0" smtClean="0"/>
              <a:t>8 Tiefeninterviews</a:t>
            </a:r>
          </a:p>
          <a:p>
            <a:r>
              <a:rPr lang="de-DE" dirty="0" smtClean="0"/>
              <a:t>	</a:t>
            </a:r>
            <a:r>
              <a:rPr lang="de-DE" sz="2000" dirty="0" smtClean="0"/>
              <a:t>Haupt-, Neben- und Ehrenamt </a:t>
            </a:r>
          </a:p>
          <a:p>
            <a:r>
              <a:rPr lang="de-DE" sz="2000" dirty="0"/>
              <a:t>	</a:t>
            </a:r>
            <a:r>
              <a:rPr lang="de-DE" sz="2000" dirty="0" smtClean="0"/>
              <a:t>Varianz in Tätigkeitsdauer und Ausbildung</a:t>
            </a:r>
          </a:p>
          <a:p>
            <a:r>
              <a:rPr lang="de-DE" sz="2000" dirty="0"/>
              <a:t>	</a:t>
            </a:r>
            <a:r>
              <a:rPr lang="de-DE" sz="2000" dirty="0" smtClean="0"/>
              <a:t>Durchführung in Nord-, Süd-, West, Ost- und 	Mitteldeutschland</a:t>
            </a:r>
            <a:endParaRPr lang="de-DE" sz="2000" dirty="0"/>
          </a:p>
          <a:p>
            <a:pPr marL="342900" indent="-342900">
              <a:buFont typeface="Arial" panose="020B0604020202020204" pitchFamily="34" charset="0"/>
              <a:buChar char="•"/>
            </a:pPr>
            <a:r>
              <a:rPr lang="de-DE" dirty="0" smtClean="0"/>
              <a:t>13 Fokusgruppen </a:t>
            </a:r>
          </a:p>
          <a:p>
            <a:r>
              <a:rPr lang="de-DE" dirty="0"/>
              <a:t>	</a:t>
            </a:r>
            <a:r>
              <a:rPr lang="de-DE" sz="2000" dirty="0" smtClean="0"/>
              <a:t>Alle Bundesländer (außer Stadtstaaten)</a:t>
            </a:r>
          </a:p>
          <a:p>
            <a:r>
              <a:rPr lang="de-DE" sz="2000" dirty="0"/>
              <a:t>	</a:t>
            </a:r>
            <a:r>
              <a:rPr lang="de-DE" sz="2000" dirty="0" smtClean="0"/>
              <a:t>Auf Landkreisebene (wo möglich)</a:t>
            </a:r>
          </a:p>
          <a:p>
            <a:r>
              <a:rPr lang="de-DE" sz="2000" dirty="0"/>
              <a:t>	</a:t>
            </a:r>
            <a:r>
              <a:rPr lang="de-DE" sz="2000" dirty="0" smtClean="0"/>
              <a:t>Moderierte Diskussion mit 5-10 Personen</a:t>
            </a:r>
          </a:p>
          <a:p>
            <a:r>
              <a:rPr lang="de-DE" dirty="0"/>
              <a:t>	</a:t>
            </a:r>
            <a:endParaRPr lang="de-DE" dirty="0" smtClean="0"/>
          </a:p>
          <a:p>
            <a:pPr lvl="1" indent="0">
              <a:buNone/>
            </a:pPr>
            <a:endParaRPr lang="de-DE" dirty="0"/>
          </a:p>
          <a:p>
            <a:endParaRPr lang="de-DE" dirty="0"/>
          </a:p>
          <a:p>
            <a:endParaRPr lang="de-DE"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10</a:t>
            </a:fld>
            <a:endParaRPr lang="de-DE"/>
          </a:p>
        </p:txBody>
      </p:sp>
    </p:spTree>
    <p:extLst>
      <p:ext uri="{BB962C8B-B14F-4D97-AF65-F5344CB8AC3E}">
        <p14:creationId xmlns:p14="http://schemas.microsoft.com/office/powerpoint/2010/main" val="190136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78727"/>
            <a:ext cx="8229600" cy="1690255"/>
          </a:xfrm>
        </p:spPr>
        <p:txBody>
          <a:bodyPr/>
          <a:lstStyle/>
          <a:p>
            <a:pPr algn="ctr"/>
            <a:r>
              <a:rPr lang="de-DE" sz="4800" dirty="0" smtClean="0"/>
              <a:t>Gruppenphase</a:t>
            </a:r>
            <a:endParaRPr lang="de-DE" sz="4800"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11</a:t>
            </a:fld>
            <a:endParaRPr lang="de-DE"/>
          </a:p>
        </p:txBody>
      </p:sp>
    </p:spTree>
    <p:extLst>
      <p:ext uri="{BB962C8B-B14F-4D97-AF65-F5344CB8AC3E}">
        <p14:creationId xmlns:p14="http://schemas.microsoft.com/office/powerpoint/2010/main" val="3261520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229600" cy="1846937"/>
          </a:xfrm>
        </p:spPr>
        <p:txBody>
          <a:bodyPr/>
          <a:lstStyle/>
          <a:p>
            <a:r>
              <a:rPr lang="de-DE" dirty="0" smtClean="0"/>
              <a:t>Überblick	1. Erhebungsrunde</a:t>
            </a:r>
            <a:endParaRPr lang="de-DE" dirty="0"/>
          </a:p>
        </p:txBody>
      </p:sp>
      <p:sp>
        <p:nvSpPr>
          <p:cNvPr id="3" name="Inhaltsplatzhalter 2"/>
          <p:cNvSpPr>
            <a:spLocks noGrp="1"/>
          </p:cNvSpPr>
          <p:nvPr>
            <p:ph idx="1"/>
          </p:nvPr>
        </p:nvSpPr>
        <p:spPr>
          <a:xfrm>
            <a:off x="457200" y="2265072"/>
            <a:ext cx="8229600" cy="3861092"/>
          </a:xfrm>
        </p:spPr>
        <p:txBody>
          <a:bodyPr/>
          <a:lstStyle/>
          <a:p>
            <a:pPr marL="342900" indent="-342900">
              <a:buFont typeface="Arial" panose="020B0604020202020204" pitchFamily="34" charset="0"/>
              <a:buChar char="•"/>
            </a:pPr>
            <a:r>
              <a:rPr lang="de-DE" sz="2000" dirty="0" smtClean="0"/>
              <a:t>Interviews mit 8 kommunalen Gleichstellungsbeauftragten </a:t>
            </a:r>
          </a:p>
          <a:p>
            <a:pPr marL="706438" lvl="1" indent="-342900">
              <a:buFont typeface="Arial" panose="020B0604020202020204" pitchFamily="34" charset="0"/>
              <a:buChar char="•"/>
            </a:pPr>
            <a:r>
              <a:rPr lang="de-DE" sz="2000" dirty="0"/>
              <a:t>In 7 </a:t>
            </a:r>
            <a:r>
              <a:rPr lang="de-DE" sz="2000" dirty="0" smtClean="0"/>
              <a:t>Bundesländern</a:t>
            </a:r>
          </a:p>
          <a:p>
            <a:pPr marL="706438" lvl="1" indent="-342900">
              <a:buFont typeface="Arial" panose="020B0604020202020204" pitchFamily="34" charset="0"/>
              <a:buChar char="•"/>
            </a:pPr>
            <a:r>
              <a:rPr lang="de-DE" sz="2000" dirty="0" smtClean="0"/>
              <a:t>In 3 Landkreisen und fünf Kommunen </a:t>
            </a:r>
          </a:p>
          <a:p>
            <a:pPr marL="706438" lvl="1" indent="-342900">
              <a:buFont typeface="Arial" panose="020B0604020202020204" pitchFamily="34" charset="0"/>
              <a:buChar char="•"/>
            </a:pPr>
            <a:r>
              <a:rPr lang="de-DE" sz="2000" dirty="0" smtClean="0"/>
              <a:t>Mit 14.511 – 143.278 Einwohner*innen</a:t>
            </a:r>
          </a:p>
          <a:p>
            <a:pPr marL="706438" lvl="1" indent="-342900">
              <a:buFont typeface="Arial" panose="020B0604020202020204" pitchFamily="34" charset="0"/>
              <a:buChar char="•"/>
            </a:pPr>
            <a:r>
              <a:rPr lang="de-DE" sz="2000" dirty="0" smtClean="0"/>
              <a:t>Im Ehrenamt bis zu 36 Stunden Hauptamt</a:t>
            </a:r>
          </a:p>
          <a:p>
            <a:pPr marL="706438" lvl="1" indent="-342900">
              <a:buFont typeface="Arial" panose="020B0604020202020204" pitchFamily="34" charset="0"/>
              <a:buChar char="•"/>
            </a:pPr>
            <a:r>
              <a:rPr lang="de-DE" sz="2000" dirty="0" smtClean="0"/>
              <a:t>Mit 4 Mehrfachbeauftragungen</a:t>
            </a:r>
          </a:p>
          <a:p>
            <a:pPr marL="342900" indent="-342900">
              <a:buFont typeface="Arial" panose="020B0604020202020204" pitchFamily="34" charset="0"/>
              <a:buChar char="•"/>
            </a:pPr>
            <a:endParaRPr lang="de-DE" sz="2000" dirty="0" smtClean="0"/>
          </a:p>
          <a:p>
            <a:pPr marL="706438" lvl="1" indent="-342900">
              <a:buFont typeface="Arial" panose="020B0604020202020204" pitchFamily="34" charset="0"/>
              <a:buChar char="•"/>
            </a:pPr>
            <a:r>
              <a:rPr lang="de-DE" sz="2000" dirty="0" smtClean="0"/>
              <a:t>Interviewdauer ca. 1.5 bis 2 Stunden</a:t>
            </a:r>
          </a:p>
          <a:p>
            <a:pPr marL="706438" lvl="1" indent="-342900">
              <a:buFont typeface="Arial" panose="020B0604020202020204" pitchFamily="34" charset="0"/>
              <a:buChar char="•"/>
            </a:pPr>
            <a:r>
              <a:rPr lang="de-DE" sz="2000" dirty="0" smtClean="0"/>
              <a:t>Interviewdurchführung vor Ort </a:t>
            </a:r>
          </a:p>
          <a:p>
            <a:pPr marL="706438" lvl="1" indent="-342900">
              <a:buFont typeface="Arial" panose="020B0604020202020204" pitchFamily="34" charset="0"/>
              <a:buChar char="•"/>
            </a:pPr>
            <a:r>
              <a:rPr lang="de-DE" sz="2000" dirty="0" smtClean="0"/>
              <a:t>Aufnahme, Transkription &amp; Auswertung durch die BAG</a:t>
            </a:r>
            <a:endParaRPr lang="de-DE" sz="2000"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12</a:t>
            </a:fld>
            <a:endParaRPr lang="de-DE"/>
          </a:p>
        </p:txBody>
      </p:sp>
    </p:spTree>
    <p:extLst>
      <p:ext uri="{BB962C8B-B14F-4D97-AF65-F5344CB8AC3E}">
        <p14:creationId xmlns:p14="http://schemas.microsoft.com/office/powerpoint/2010/main" val="121464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Strukturelle Faktoren </a:t>
            </a:r>
            <a:endParaRPr lang="de-DE" dirty="0"/>
          </a:p>
        </p:txBody>
      </p:sp>
      <p:sp>
        <p:nvSpPr>
          <p:cNvPr id="3" name="Inhaltsplatzhalter 2"/>
          <p:cNvSpPr>
            <a:spLocks noGrp="1"/>
          </p:cNvSpPr>
          <p:nvPr>
            <p:ph idx="1"/>
          </p:nvPr>
        </p:nvSpPr>
        <p:spPr>
          <a:xfrm>
            <a:off x="457200" y="2265072"/>
            <a:ext cx="8229600" cy="3861092"/>
          </a:xfrm>
        </p:spPr>
        <p:txBody>
          <a:bodyPr/>
          <a:lstStyle/>
          <a:p>
            <a:pPr marL="342900" indent="-342900">
              <a:buFont typeface="Arial" panose="020B0604020202020204" pitchFamily="34" charset="0"/>
              <a:buChar char="•"/>
            </a:pPr>
            <a:r>
              <a:rPr lang="de-DE" dirty="0" smtClean="0"/>
              <a:t>Stellenausgestaltung</a:t>
            </a:r>
          </a:p>
          <a:p>
            <a:pPr marL="706438" lvl="1" indent="-342900">
              <a:buFont typeface="Arial" panose="020B0604020202020204" pitchFamily="34" charset="0"/>
              <a:buChar char="•"/>
            </a:pPr>
            <a:r>
              <a:rPr lang="de-DE" dirty="0" smtClean="0"/>
              <a:t>Wochenstunden</a:t>
            </a:r>
          </a:p>
          <a:p>
            <a:pPr marL="706438" lvl="1" indent="-342900">
              <a:buFont typeface="Arial" panose="020B0604020202020204" pitchFamily="34" charset="0"/>
              <a:buChar char="•"/>
            </a:pPr>
            <a:r>
              <a:rPr lang="de-DE" dirty="0" smtClean="0"/>
              <a:t>Team </a:t>
            </a:r>
          </a:p>
          <a:p>
            <a:pPr marL="706438" lvl="1" indent="-342900">
              <a:buFont typeface="Arial" panose="020B0604020202020204" pitchFamily="34" charset="0"/>
              <a:buChar char="•"/>
            </a:pPr>
            <a:r>
              <a:rPr lang="de-DE" dirty="0" smtClean="0"/>
              <a:t>Handlungsspielraum </a:t>
            </a:r>
            <a:endParaRPr lang="de-DE" dirty="0"/>
          </a:p>
          <a:p>
            <a:pPr marL="342900" indent="-342900">
              <a:buFont typeface="Arial" panose="020B0604020202020204" pitchFamily="34" charset="0"/>
              <a:buChar char="•"/>
            </a:pPr>
            <a:r>
              <a:rPr lang="de-DE" dirty="0" smtClean="0"/>
              <a:t>Infrastruktur</a:t>
            </a:r>
          </a:p>
          <a:p>
            <a:pPr marL="342900" indent="-342900">
              <a:buFont typeface="Arial" panose="020B0604020202020204" pitchFamily="34" charset="0"/>
              <a:buChar char="•"/>
            </a:pPr>
            <a:r>
              <a:rPr lang="de-DE" dirty="0" smtClean="0"/>
              <a:t>Zugang zu Informationen</a:t>
            </a:r>
          </a:p>
          <a:p>
            <a:pPr marL="342900" indent="-342900">
              <a:buFont typeface="Arial" panose="020B0604020202020204" pitchFamily="34" charset="0"/>
              <a:buChar char="•"/>
            </a:pPr>
            <a:r>
              <a:rPr lang="de-DE" dirty="0" smtClean="0"/>
              <a:t>Fachlicher Austausch </a:t>
            </a:r>
          </a:p>
        </p:txBody>
      </p:sp>
      <p:sp>
        <p:nvSpPr>
          <p:cNvPr id="4" name="Foliennummernplatzhalter 3"/>
          <p:cNvSpPr>
            <a:spLocks noGrp="1"/>
          </p:cNvSpPr>
          <p:nvPr>
            <p:ph type="sldNum" sz="quarter" idx="12"/>
          </p:nvPr>
        </p:nvSpPr>
        <p:spPr/>
        <p:txBody>
          <a:bodyPr/>
          <a:lstStyle/>
          <a:p>
            <a:fld id="{BF82E040-52FB-C245-ADF8-45B51C45B950}" type="slidenum">
              <a:rPr lang="de-DE" smtClean="0"/>
              <a:pPr/>
              <a:t>13</a:t>
            </a:fld>
            <a:endParaRPr lang="de-DE"/>
          </a:p>
        </p:txBody>
      </p:sp>
    </p:spTree>
    <p:extLst>
      <p:ext uri="{BB962C8B-B14F-4D97-AF65-F5344CB8AC3E}">
        <p14:creationId xmlns:p14="http://schemas.microsoft.com/office/powerpoint/2010/main" val="2142576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229600" cy="1846937"/>
          </a:xfrm>
        </p:spPr>
        <p:txBody>
          <a:bodyPr/>
          <a:lstStyle/>
          <a:p>
            <a:r>
              <a:rPr lang="de-DE" dirty="0" smtClean="0"/>
              <a:t>Sozio-kulturelle Faktoren </a:t>
            </a:r>
            <a:endParaRPr lang="de-DE" dirty="0"/>
          </a:p>
        </p:txBody>
      </p:sp>
      <p:sp>
        <p:nvSpPr>
          <p:cNvPr id="3" name="Inhaltsplatzhalter 2"/>
          <p:cNvSpPr>
            <a:spLocks noGrp="1"/>
          </p:cNvSpPr>
          <p:nvPr>
            <p:ph idx="1"/>
          </p:nvPr>
        </p:nvSpPr>
        <p:spPr>
          <a:xfrm>
            <a:off x="457200" y="2265072"/>
            <a:ext cx="8229600" cy="3861092"/>
          </a:xfrm>
        </p:spPr>
        <p:txBody>
          <a:bodyPr/>
          <a:lstStyle/>
          <a:p>
            <a:pPr marL="342900" indent="-342900">
              <a:buFont typeface="Arial" panose="020B0604020202020204" pitchFamily="34" charset="0"/>
              <a:buChar char="•"/>
            </a:pPr>
            <a:r>
              <a:rPr lang="de-DE" dirty="0" smtClean="0"/>
              <a:t>Bewusstsein </a:t>
            </a:r>
            <a:r>
              <a:rPr lang="de-DE" dirty="0"/>
              <a:t>für Gleichstellung als </a:t>
            </a:r>
            <a:r>
              <a:rPr lang="de-DE" dirty="0" smtClean="0"/>
              <a:t>Querschnittsthema/politischer </a:t>
            </a:r>
            <a:r>
              <a:rPr lang="de-DE" dirty="0"/>
              <a:t>Stellenwert von Gleichstellung </a:t>
            </a:r>
          </a:p>
          <a:p>
            <a:pPr marL="342900" indent="-342900">
              <a:buFont typeface="Arial" panose="020B0604020202020204" pitchFamily="34" charset="0"/>
              <a:buChar char="•"/>
            </a:pPr>
            <a:r>
              <a:rPr lang="de-DE" dirty="0"/>
              <a:t>Rollenbilder</a:t>
            </a:r>
          </a:p>
          <a:p>
            <a:pPr marL="342900" indent="-342900">
              <a:buFont typeface="Arial" panose="020B0604020202020204" pitchFamily="34" charset="0"/>
              <a:buChar char="•"/>
            </a:pPr>
            <a:r>
              <a:rPr lang="de-DE" dirty="0"/>
              <a:t>Soziales Auffangnetz</a:t>
            </a:r>
          </a:p>
          <a:p>
            <a:endParaRPr lang="de-DE"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14</a:t>
            </a:fld>
            <a:endParaRPr lang="de-DE"/>
          </a:p>
        </p:txBody>
      </p:sp>
    </p:spTree>
    <p:extLst>
      <p:ext uri="{BB962C8B-B14F-4D97-AF65-F5344CB8AC3E}">
        <p14:creationId xmlns:p14="http://schemas.microsoft.com/office/powerpoint/2010/main" val="2675618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357745"/>
            <a:ext cx="8229600" cy="4768419"/>
          </a:xfrm>
        </p:spPr>
        <p:txBody>
          <a:bodyPr/>
          <a:lstStyle/>
          <a:p>
            <a:r>
              <a:rPr lang="de-DE" sz="1400" dirty="0"/>
              <a:t>„So dass das Thema ein gewisses Schattendasein führt. Alles was ich forciere und alles was ich öffentlich mache kommt an, kein Thema. Aber es ist  wirklich so, ach ja </a:t>
            </a:r>
            <a:r>
              <a:rPr lang="de-DE" sz="1400" dirty="0" smtClean="0"/>
              <a:t>die </a:t>
            </a:r>
            <a:r>
              <a:rPr lang="de-DE" sz="1400" dirty="0"/>
              <a:t>Gleichstellungsbeauftragte, an dem Punkt ist sie jetzt wahrnehmbar. Aber es ist nicht so etabliert als </a:t>
            </a:r>
            <a:r>
              <a:rPr lang="de-DE" sz="1400" dirty="0" smtClean="0"/>
              <a:t>Thema, </a:t>
            </a:r>
            <a:r>
              <a:rPr lang="de-DE" sz="1400" dirty="0"/>
              <a:t>das überall reingehört.“ </a:t>
            </a:r>
          </a:p>
          <a:p>
            <a:endParaRPr lang="de-DE" sz="1400" dirty="0" smtClean="0"/>
          </a:p>
          <a:p>
            <a:endParaRPr lang="de-DE" sz="1400" dirty="0"/>
          </a:p>
          <a:p>
            <a:r>
              <a:rPr lang="de-DE" sz="1400" dirty="0"/>
              <a:t>„Die größte Herausforderung ist, dass immer wieder neue Menschen nachwachsen, die von Tuten und Blasen keine Ahnung haben. Das ist eine Herausforderung, die mich </a:t>
            </a:r>
            <a:r>
              <a:rPr lang="de-DE" sz="1400" dirty="0" smtClean="0"/>
              <a:t>langsam/also </a:t>
            </a:r>
            <a:r>
              <a:rPr lang="de-DE" sz="1400" dirty="0"/>
              <a:t>ich </a:t>
            </a:r>
            <a:r>
              <a:rPr lang="de-DE" sz="1400" dirty="0" smtClean="0"/>
              <a:t>gehe/meine </a:t>
            </a:r>
            <a:r>
              <a:rPr lang="de-DE" sz="1400" dirty="0"/>
              <a:t>Rente ist noch ein bisschen hin, aber ich sehne mich mehr und mehr dahin, weil ich einfach merke wie müde ich bin allen täglich neu zu erklären was denn Geschlechtergerechtigkeit ist und warum das wichtig ist und </a:t>
            </a:r>
            <a:r>
              <a:rPr lang="de-DE" sz="1400" dirty="0" err="1"/>
              <a:t>tralala</a:t>
            </a:r>
            <a:r>
              <a:rPr lang="de-DE" sz="1400" dirty="0"/>
              <a:t>. Also da habe ich einfach keine Lust mehr zu. Und ich denke, irgendwann muss das doch mal jeder wissen. Aber es weiß nicht jeder</a:t>
            </a:r>
            <a:r>
              <a:rPr lang="de-DE" sz="1400" dirty="0" smtClean="0"/>
              <a:t>.“</a:t>
            </a:r>
          </a:p>
          <a:p>
            <a:endParaRPr lang="de-DE" sz="1400" dirty="0"/>
          </a:p>
          <a:p>
            <a:r>
              <a:rPr lang="de-DE" sz="1400" dirty="0"/>
              <a:t>	</a:t>
            </a:r>
          </a:p>
          <a:p>
            <a:r>
              <a:rPr lang="de-DE" sz="1400" dirty="0"/>
              <a:t>„Was jetzt die Verwaltungsmitarbeiterinnen betrifft, gerade wenn ich vielleicht auch bei den  </a:t>
            </a:r>
            <a:r>
              <a:rPr lang="de-DE" sz="1400" dirty="0" smtClean="0"/>
              <a:t>Auszubildendengruppen/die </a:t>
            </a:r>
            <a:r>
              <a:rPr lang="de-DE" sz="1400" dirty="0"/>
              <a:t>kommen dann mal vorbei oder dann erzähle ich denen was, aber die können damit nicht wirklich was anfangen.“ </a:t>
            </a:r>
          </a:p>
          <a:p>
            <a:endParaRPr lang="de-DE"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15</a:t>
            </a:fld>
            <a:endParaRPr lang="de-DE"/>
          </a:p>
        </p:txBody>
      </p:sp>
    </p:spTree>
    <p:extLst>
      <p:ext uri="{BB962C8B-B14F-4D97-AF65-F5344CB8AC3E}">
        <p14:creationId xmlns:p14="http://schemas.microsoft.com/office/powerpoint/2010/main" val="205172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Einflussfaktoren</a:t>
            </a:r>
            <a:endParaRPr lang="de-DE" dirty="0"/>
          </a:p>
        </p:txBody>
      </p:sp>
      <p:sp>
        <p:nvSpPr>
          <p:cNvPr id="3" name="Inhaltsplatzhalter 2"/>
          <p:cNvSpPr>
            <a:spLocks noGrp="1"/>
          </p:cNvSpPr>
          <p:nvPr>
            <p:ph idx="1"/>
          </p:nvPr>
        </p:nvSpPr>
        <p:spPr>
          <a:xfrm>
            <a:off x="457200" y="2604654"/>
            <a:ext cx="8229600" cy="3521509"/>
          </a:xfrm>
        </p:spPr>
        <p:txBody>
          <a:bodyPr/>
          <a:lstStyle/>
          <a:p>
            <a:pPr marL="342900" indent="-342900">
              <a:buFont typeface="Arial" panose="020B0604020202020204" pitchFamily="34" charset="0"/>
              <a:buChar char="•"/>
            </a:pPr>
            <a:r>
              <a:rPr lang="de-DE" dirty="0" smtClean="0"/>
              <a:t>Kooperation</a:t>
            </a:r>
          </a:p>
          <a:p>
            <a:pPr marL="342900" indent="-342900">
              <a:buFont typeface="Arial" panose="020B0604020202020204" pitchFamily="34" charset="0"/>
              <a:buChar char="•"/>
            </a:pPr>
            <a:r>
              <a:rPr lang="de-DE" dirty="0" smtClean="0"/>
              <a:t>Zugang </a:t>
            </a:r>
          </a:p>
          <a:p>
            <a:pPr marL="342900" indent="-342900">
              <a:buFont typeface="Arial" panose="020B0604020202020204" pitchFamily="34" charset="0"/>
              <a:buChar char="•"/>
            </a:pPr>
            <a:r>
              <a:rPr lang="de-DE" dirty="0" smtClean="0"/>
              <a:t>Wertschätzung</a:t>
            </a:r>
          </a:p>
          <a:p>
            <a:pPr marL="342900" indent="-342900">
              <a:buFont typeface="Arial" panose="020B0604020202020204" pitchFamily="34" charset="0"/>
              <a:buChar char="•"/>
            </a:pPr>
            <a:r>
              <a:rPr lang="de-DE" dirty="0" smtClean="0"/>
              <a:t>Wahrnehmung</a:t>
            </a:r>
          </a:p>
          <a:p>
            <a:pPr marL="342900" indent="-342900">
              <a:buFont typeface="Arial" panose="020B0604020202020204" pitchFamily="34" charset="0"/>
              <a:buChar char="•"/>
            </a:pPr>
            <a:r>
              <a:rPr lang="de-DE" dirty="0" smtClean="0"/>
              <a:t>Sichtbarkeit </a:t>
            </a:r>
          </a:p>
          <a:p>
            <a:pPr marL="342900" indent="-342900">
              <a:buFont typeface="Arial" panose="020B0604020202020204" pitchFamily="34" charset="0"/>
              <a:buChar char="•"/>
            </a:pPr>
            <a:r>
              <a:rPr lang="de-DE" dirty="0" smtClean="0"/>
              <a:t>Erreichbarkeit  </a:t>
            </a:r>
          </a:p>
        </p:txBody>
      </p:sp>
      <p:sp>
        <p:nvSpPr>
          <p:cNvPr id="4" name="Foliennummernplatzhalter 3"/>
          <p:cNvSpPr>
            <a:spLocks noGrp="1"/>
          </p:cNvSpPr>
          <p:nvPr>
            <p:ph type="sldNum" sz="quarter" idx="12"/>
          </p:nvPr>
        </p:nvSpPr>
        <p:spPr/>
        <p:txBody>
          <a:bodyPr/>
          <a:lstStyle/>
          <a:p>
            <a:fld id="{BF82E040-52FB-C245-ADF8-45B51C45B950}" type="slidenum">
              <a:rPr lang="de-DE" smtClean="0"/>
              <a:pPr/>
              <a:t>16</a:t>
            </a:fld>
            <a:endParaRPr lang="de-DE"/>
          </a:p>
        </p:txBody>
      </p:sp>
    </p:spTree>
    <p:extLst>
      <p:ext uri="{BB962C8B-B14F-4D97-AF65-F5344CB8AC3E}">
        <p14:creationId xmlns:p14="http://schemas.microsoft.com/office/powerpoint/2010/main" val="3964345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Tätigkeiten &amp; Themen </a:t>
            </a:r>
            <a:endParaRPr lang="de-DE" dirty="0"/>
          </a:p>
        </p:txBody>
      </p:sp>
      <p:sp>
        <p:nvSpPr>
          <p:cNvPr id="3" name="Inhaltsplatzhalter 2"/>
          <p:cNvSpPr>
            <a:spLocks noGrp="1"/>
          </p:cNvSpPr>
          <p:nvPr>
            <p:ph sz="half" idx="1"/>
          </p:nvPr>
        </p:nvSpPr>
        <p:spPr/>
        <p:txBody>
          <a:bodyPr/>
          <a:lstStyle/>
          <a:p>
            <a:pPr marL="457200" indent="-457200">
              <a:buFont typeface="Arial" panose="020B0604020202020204" pitchFamily="34" charset="0"/>
              <a:buChar char="•"/>
            </a:pPr>
            <a:r>
              <a:rPr lang="de-DE" sz="2000" dirty="0"/>
              <a:t>Beratung</a:t>
            </a:r>
          </a:p>
          <a:p>
            <a:pPr marL="457200" indent="-457200">
              <a:buFont typeface="Arial" panose="020B0604020202020204" pitchFamily="34" charset="0"/>
              <a:buChar char="•"/>
            </a:pPr>
            <a:r>
              <a:rPr lang="de-DE" sz="2000" dirty="0"/>
              <a:t>Gremienarbeit</a:t>
            </a:r>
          </a:p>
          <a:p>
            <a:pPr marL="457200" indent="-457200">
              <a:buFont typeface="Arial" panose="020B0604020202020204" pitchFamily="34" charset="0"/>
              <a:buChar char="•"/>
            </a:pPr>
            <a:r>
              <a:rPr lang="de-DE" sz="2000" dirty="0"/>
              <a:t>Vernetzung</a:t>
            </a:r>
          </a:p>
          <a:p>
            <a:pPr marL="457200" indent="-457200">
              <a:buFont typeface="Arial" panose="020B0604020202020204" pitchFamily="34" charset="0"/>
              <a:buChar char="•"/>
            </a:pPr>
            <a:r>
              <a:rPr lang="de-DE" sz="2000" dirty="0"/>
              <a:t>Veranstaltungen</a:t>
            </a:r>
          </a:p>
          <a:p>
            <a:pPr marL="457200" indent="-457200">
              <a:buFont typeface="Arial" panose="020B0604020202020204" pitchFamily="34" charset="0"/>
              <a:buChar char="•"/>
            </a:pPr>
            <a:r>
              <a:rPr lang="de-DE" sz="2000" dirty="0"/>
              <a:t>Öffentlichkeitsarbeit</a:t>
            </a:r>
          </a:p>
          <a:p>
            <a:endParaRPr lang="de-DE" dirty="0"/>
          </a:p>
        </p:txBody>
      </p:sp>
      <p:sp>
        <p:nvSpPr>
          <p:cNvPr id="4" name="Inhaltsplatzhalter 3"/>
          <p:cNvSpPr>
            <a:spLocks noGrp="1"/>
          </p:cNvSpPr>
          <p:nvPr>
            <p:ph sz="half" idx="2"/>
          </p:nvPr>
        </p:nvSpPr>
        <p:spPr/>
        <p:txBody>
          <a:bodyPr/>
          <a:lstStyle/>
          <a:p>
            <a:pPr marL="342900" indent="-342900">
              <a:buFont typeface="Arial" panose="020B0604020202020204" pitchFamily="34" charset="0"/>
              <a:buChar char="•"/>
            </a:pPr>
            <a:r>
              <a:rPr lang="de-DE" sz="2000" dirty="0" smtClean="0"/>
              <a:t>Häusliche Gewalt</a:t>
            </a:r>
          </a:p>
          <a:p>
            <a:pPr marL="342900" indent="-342900">
              <a:buFont typeface="Arial" panose="020B0604020202020204" pitchFamily="34" charset="0"/>
              <a:buChar char="•"/>
            </a:pPr>
            <a:r>
              <a:rPr lang="de-DE" sz="2000" dirty="0" smtClean="0"/>
              <a:t>Vereinbarkeit Beruf &amp; </a:t>
            </a:r>
            <a:r>
              <a:rPr lang="de-DE" sz="2000" dirty="0"/>
              <a:t>Familie </a:t>
            </a:r>
            <a:endParaRPr lang="de-DE" sz="2000" dirty="0" smtClean="0"/>
          </a:p>
          <a:p>
            <a:pPr marL="342900" indent="-342900">
              <a:buFont typeface="Arial" panose="020B0604020202020204" pitchFamily="34" charset="0"/>
              <a:buChar char="•"/>
            </a:pPr>
            <a:r>
              <a:rPr lang="de-DE" sz="2000" dirty="0" smtClean="0"/>
              <a:t>Frau &amp; </a:t>
            </a:r>
            <a:r>
              <a:rPr lang="de-DE" sz="2000" dirty="0"/>
              <a:t>Beruf </a:t>
            </a:r>
            <a:endParaRPr lang="de-DE" sz="2000" dirty="0" smtClean="0"/>
          </a:p>
          <a:p>
            <a:pPr marL="342900" indent="-342900">
              <a:buFont typeface="Arial" panose="020B0604020202020204" pitchFamily="34" charset="0"/>
              <a:buChar char="•"/>
            </a:pPr>
            <a:r>
              <a:rPr lang="de-DE" sz="2000" dirty="0" smtClean="0"/>
              <a:t>Politische </a:t>
            </a:r>
            <a:r>
              <a:rPr lang="de-DE" sz="2000" dirty="0"/>
              <a:t>Partizipation</a:t>
            </a:r>
          </a:p>
          <a:p>
            <a:pPr marL="342900" indent="-342900">
              <a:buFont typeface="Arial" panose="020B0604020202020204" pitchFamily="34" charset="0"/>
              <a:buChar char="•"/>
            </a:pPr>
            <a:r>
              <a:rPr lang="de-DE" sz="2000" dirty="0" smtClean="0"/>
              <a:t>Einstellungsverfahren</a:t>
            </a:r>
          </a:p>
          <a:p>
            <a:pPr marL="342900" indent="-342900">
              <a:buFont typeface="Arial" panose="020B0604020202020204" pitchFamily="34" charset="0"/>
              <a:buChar char="•"/>
            </a:pPr>
            <a:r>
              <a:rPr lang="de-DE" sz="2000" dirty="0" smtClean="0"/>
              <a:t>Personalangelegenheiten (Frauen </a:t>
            </a:r>
            <a:r>
              <a:rPr lang="de-DE" sz="2000" dirty="0"/>
              <a:t>in Führung, Vereinbarkeit, Stellenbewertung, </a:t>
            </a:r>
            <a:r>
              <a:rPr lang="de-DE" sz="2000" dirty="0" smtClean="0"/>
              <a:t>Gleichstellungspläne)</a:t>
            </a:r>
            <a:endParaRPr lang="de-DE" sz="2000" dirty="0"/>
          </a:p>
          <a:p>
            <a:endParaRPr lang="de-DE" dirty="0"/>
          </a:p>
          <a:p>
            <a:endParaRPr lang="de-DE" dirty="0"/>
          </a:p>
          <a:p>
            <a:endParaRPr lang="de-DE" dirty="0"/>
          </a:p>
        </p:txBody>
      </p:sp>
      <p:sp>
        <p:nvSpPr>
          <p:cNvPr id="5" name="Foliennummernplatzhalter 4"/>
          <p:cNvSpPr>
            <a:spLocks noGrp="1"/>
          </p:cNvSpPr>
          <p:nvPr>
            <p:ph type="sldNum" sz="quarter" idx="12"/>
          </p:nvPr>
        </p:nvSpPr>
        <p:spPr/>
        <p:txBody>
          <a:bodyPr/>
          <a:lstStyle/>
          <a:p>
            <a:fld id="{8E3AE90E-7116-7E42-A298-B14D3BC7A2D3}" type="slidenum">
              <a:rPr lang="de-DE" smtClean="0"/>
              <a:pPr/>
              <a:t>17</a:t>
            </a:fld>
            <a:endParaRPr lang="de-DE"/>
          </a:p>
        </p:txBody>
      </p:sp>
    </p:spTree>
    <p:extLst>
      <p:ext uri="{BB962C8B-B14F-4D97-AF65-F5344CB8AC3E}">
        <p14:creationId xmlns:p14="http://schemas.microsoft.com/office/powerpoint/2010/main" val="244598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1603"/>
            <a:ext cx="8229600" cy="923469"/>
          </a:xfrm>
        </p:spPr>
        <p:txBody>
          <a:bodyPr/>
          <a:lstStyle/>
          <a:p>
            <a:r>
              <a:rPr lang="de-DE" dirty="0" smtClean="0"/>
              <a:t>Strategien &amp; Handlungsansätze I</a:t>
            </a:r>
            <a:br>
              <a:rPr lang="de-DE" dirty="0" smtClean="0"/>
            </a:br>
            <a:r>
              <a:rPr lang="de-DE" dirty="0" smtClean="0"/>
              <a:t>Vor Ort </a:t>
            </a:r>
            <a:endParaRPr lang="de-DE" dirty="0"/>
          </a:p>
        </p:txBody>
      </p:sp>
      <p:sp>
        <p:nvSpPr>
          <p:cNvPr id="3" name="Inhaltsplatzhalter 2"/>
          <p:cNvSpPr>
            <a:spLocks noGrp="1"/>
          </p:cNvSpPr>
          <p:nvPr>
            <p:ph idx="1"/>
          </p:nvPr>
        </p:nvSpPr>
        <p:spPr>
          <a:xfrm>
            <a:off x="457200" y="2632364"/>
            <a:ext cx="8229600" cy="3493800"/>
          </a:xfrm>
        </p:spPr>
        <p:txBody>
          <a:bodyPr/>
          <a:lstStyle/>
          <a:p>
            <a:pPr marL="285750" indent="-285750">
              <a:buFont typeface="Arial" panose="020B0604020202020204" pitchFamily="34" charset="0"/>
              <a:buChar char="•"/>
            </a:pPr>
            <a:r>
              <a:rPr lang="de-DE" sz="1800" dirty="0" smtClean="0"/>
              <a:t>Inhaltliche Beschränkung</a:t>
            </a:r>
          </a:p>
          <a:p>
            <a:pPr marL="649288" lvl="1" indent="-285750">
              <a:buFont typeface="Wingdings" panose="05000000000000000000" pitchFamily="2" charset="2"/>
              <a:buChar char="Ø"/>
            </a:pPr>
            <a:r>
              <a:rPr lang="de-DE" sz="1400" dirty="0" smtClean="0"/>
              <a:t>Schwerpunktsetzung auf bestimmte Themen aufgrund </a:t>
            </a:r>
            <a:r>
              <a:rPr lang="de-DE" sz="1400" dirty="0"/>
              <a:t>von zeitlichen Kapazitäten/ Aufgabenvielfalt </a:t>
            </a:r>
            <a:r>
              <a:rPr lang="de-DE" sz="1400" dirty="0" smtClean="0"/>
              <a:t>(50</a:t>
            </a:r>
            <a:r>
              <a:rPr lang="de-DE" sz="1400" dirty="0"/>
              <a:t>% der </a:t>
            </a:r>
            <a:r>
              <a:rPr lang="de-DE" sz="1400" dirty="0" smtClean="0"/>
              <a:t>Befragten)</a:t>
            </a:r>
            <a:endParaRPr lang="de-DE" sz="1400" dirty="0"/>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smtClean="0"/>
              <a:t>Kooperationsbereitschaft</a:t>
            </a:r>
            <a:endParaRPr lang="de-DE" sz="1800" dirty="0"/>
          </a:p>
          <a:p>
            <a:pPr marL="649288" lvl="1" indent="-285750">
              <a:buFont typeface="Wingdings" panose="05000000000000000000" pitchFamily="2" charset="2"/>
              <a:buChar char="Ø"/>
            </a:pPr>
            <a:r>
              <a:rPr lang="de-DE" sz="1400" dirty="0" smtClean="0"/>
              <a:t>friedfertigere </a:t>
            </a:r>
            <a:r>
              <a:rPr lang="de-DE" sz="1400" dirty="0"/>
              <a:t>Wege </a:t>
            </a:r>
            <a:r>
              <a:rPr lang="de-DE" sz="1400" dirty="0" smtClean="0"/>
              <a:t>gehen und offenen </a:t>
            </a:r>
            <a:r>
              <a:rPr lang="de-DE" sz="1400" dirty="0"/>
              <a:t>Konflikt vermeiden </a:t>
            </a:r>
            <a:r>
              <a:rPr lang="de-DE" sz="1400" dirty="0" smtClean="0"/>
              <a:t>(5 von 8)</a:t>
            </a:r>
          </a:p>
          <a:p>
            <a:endParaRPr lang="de-DE" sz="1400" dirty="0"/>
          </a:p>
          <a:p>
            <a:pPr algn="just"/>
            <a:r>
              <a:rPr lang="de-DE" sz="1400" dirty="0" smtClean="0"/>
              <a:t>„Eben </a:t>
            </a:r>
            <a:r>
              <a:rPr lang="de-DE" sz="1400" dirty="0"/>
              <a:t>nicht zu sehr anzudocken als Provokateurin, sage ich jetzt mal. Nicht im negativen Sinne, sondern in einer Art und Weise zu provozieren, die dazu führt, dass die Menschen mit mir mitgehen. </a:t>
            </a:r>
            <a:r>
              <a:rPr lang="de-DE" sz="1400" dirty="0" smtClean="0"/>
              <a:t>(…) Also </a:t>
            </a:r>
            <a:r>
              <a:rPr lang="de-DE" sz="1400" dirty="0"/>
              <a:t>es ist für mich auch eine große Herausforderung das </a:t>
            </a:r>
            <a:r>
              <a:rPr lang="de-DE" sz="1400" dirty="0" smtClean="0"/>
              <a:t>Konflikthafte </a:t>
            </a:r>
            <a:r>
              <a:rPr lang="de-DE" sz="1400" dirty="0"/>
              <a:t>an der Thematik sozusagen immer ein bisschen zu schaffen umzukehren, dass ich da Kooperation schaffe daraus.“ </a:t>
            </a:r>
          </a:p>
          <a:p>
            <a:endParaRPr lang="de-DE"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18</a:t>
            </a:fld>
            <a:endParaRPr lang="de-DE"/>
          </a:p>
        </p:txBody>
      </p:sp>
    </p:spTree>
    <p:extLst>
      <p:ext uri="{BB962C8B-B14F-4D97-AF65-F5344CB8AC3E}">
        <p14:creationId xmlns:p14="http://schemas.microsoft.com/office/powerpoint/2010/main" val="1287273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229600" cy="1846937"/>
          </a:xfrm>
        </p:spPr>
        <p:txBody>
          <a:bodyPr/>
          <a:lstStyle/>
          <a:p>
            <a:r>
              <a:rPr lang="de-DE" dirty="0" smtClean="0"/>
              <a:t>Strategien &amp; Handlungsansätze II Austausch </a:t>
            </a:r>
            <a:endParaRPr lang="de-DE" dirty="0"/>
          </a:p>
        </p:txBody>
      </p:sp>
      <p:sp>
        <p:nvSpPr>
          <p:cNvPr id="3" name="Inhaltsplatzhalter 2"/>
          <p:cNvSpPr>
            <a:spLocks noGrp="1"/>
          </p:cNvSpPr>
          <p:nvPr>
            <p:ph idx="1"/>
          </p:nvPr>
        </p:nvSpPr>
        <p:spPr>
          <a:xfrm>
            <a:off x="457200" y="2937164"/>
            <a:ext cx="8229600" cy="3189000"/>
          </a:xfrm>
        </p:spPr>
        <p:txBody>
          <a:bodyPr/>
          <a:lstStyle/>
          <a:p>
            <a:pPr marL="285750" indent="-285750">
              <a:buFont typeface="Arial" panose="020B0604020202020204" pitchFamily="34" charset="0"/>
              <a:buChar char="•"/>
            </a:pPr>
            <a:r>
              <a:rPr lang="de-DE" sz="1800" dirty="0" smtClean="0"/>
              <a:t>Austausch </a:t>
            </a:r>
            <a:r>
              <a:rPr lang="de-DE" sz="1800" dirty="0"/>
              <a:t>mit gleich gelagerten Kommunen </a:t>
            </a:r>
            <a:r>
              <a:rPr lang="de-DE" sz="1800" dirty="0" smtClean="0"/>
              <a:t>forcieren (in Fortbildungen &amp; Konferenzen)</a:t>
            </a:r>
            <a:endParaRPr lang="de-DE" sz="1800" dirty="0"/>
          </a:p>
          <a:p>
            <a:pPr marL="285750" indent="-285750">
              <a:buFont typeface="Arial" panose="020B0604020202020204" pitchFamily="34" charset="0"/>
              <a:buChar char="•"/>
            </a:pPr>
            <a:r>
              <a:rPr lang="de-DE" sz="1800" dirty="0" smtClean="0"/>
              <a:t>Strukturen für einen kontinuierlichen inhaltlichen Austausch schaffen, z.B. länderübergreifende Arbeitskreise (Möglichkeit für BAG Kontakt zur Basis zu halten?)</a:t>
            </a:r>
            <a:endParaRPr lang="de-DE" sz="1800" dirty="0"/>
          </a:p>
          <a:p>
            <a:pPr marL="285750" indent="-285750">
              <a:buFont typeface="Arial" panose="020B0604020202020204" pitchFamily="34" charset="0"/>
              <a:buChar char="•"/>
            </a:pPr>
            <a:r>
              <a:rPr lang="de-DE" sz="1800" dirty="0" smtClean="0"/>
              <a:t>Erreichbarkeit von Angeboten verbessern/LAGs </a:t>
            </a:r>
            <a:r>
              <a:rPr lang="de-DE" sz="1800" dirty="0"/>
              <a:t>stärken </a:t>
            </a:r>
          </a:p>
          <a:p>
            <a:pPr marL="285750" indent="-285750">
              <a:buFont typeface="Arial" panose="020B0604020202020204" pitchFamily="34" charset="0"/>
              <a:buChar char="•"/>
            </a:pPr>
            <a:r>
              <a:rPr lang="de-DE" sz="1800" dirty="0" smtClean="0"/>
              <a:t>Gute </a:t>
            </a:r>
            <a:r>
              <a:rPr lang="de-DE" sz="1800" dirty="0"/>
              <a:t>Argumentationslinien finden </a:t>
            </a:r>
            <a:r>
              <a:rPr lang="de-DE" sz="1800" dirty="0" smtClean="0"/>
              <a:t>– Handreichungen erstellen </a:t>
            </a:r>
            <a:endParaRPr lang="de-DE" sz="1800" dirty="0"/>
          </a:p>
          <a:p>
            <a:pPr marL="285750" indent="-285750">
              <a:buFont typeface="Arial" panose="020B0604020202020204" pitchFamily="34" charset="0"/>
              <a:buChar char="•"/>
            </a:pPr>
            <a:r>
              <a:rPr lang="de-DE" sz="1800" dirty="0" smtClean="0"/>
              <a:t>Strategische </a:t>
            </a:r>
            <a:r>
              <a:rPr lang="de-DE" sz="1800" dirty="0"/>
              <a:t>Kooperationen auf Bundesebene zwischen Gleichstellungsbeauftragten und anderen </a:t>
            </a:r>
            <a:r>
              <a:rPr lang="de-DE" sz="1800" dirty="0" smtClean="0"/>
              <a:t>Akteur*innen, z.B. Städtetag, forcieren</a:t>
            </a:r>
            <a:endParaRPr lang="de-DE" sz="1800"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19</a:t>
            </a:fld>
            <a:endParaRPr lang="de-DE"/>
          </a:p>
        </p:txBody>
      </p:sp>
    </p:spTree>
    <p:extLst>
      <p:ext uri="{BB962C8B-B14F-4D97-AF65-F5344CB8AC3E}">
        <p14:creationId xmlns:p14="http://schemas.microsoft.com/office/powerpoint/2010/main" val="1993711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229600" cy="1846937"/>
          </a:xfrm>
        </p:spPr>
        <p:txBody>
          <a:bodyPr/>
          <a:lstStyle/>
          <a:p>
            <a:r>
              <a:rPr lang="de-DE" sz="2000" dirty="0"/>
              <a:t>ERFOLGREICHE GLEICHSTELLUNGSPOLITIK AUF</a:t>
            </a:r>
            <a:br>
              <a:rPr lang="de-DE" sz="2000" dirty="0"/>
            </a:br>
            <a:r>
              <a:rPr lang="de-DE" sz="2000" dirty="0"/>
              <a:t>KOMMUNALER EBENE: </a:t>
            </a:r>
            <a:r>
              <a:rPr lang="de-DE" sz="2000" dirty="0" smtClean="0"/>
              <a:t/>
            </a:r>
            <a:br>
              <a:rPr lang="de-DE" sz="2000" dirty="0" smtClean="0"/>
            </a:br>
            <a:r>
              <a:rPr lang="de-DE" sz="2000" dirty="0" smtClean="0"/>
              <a:t>QUALITÄT </a:t>
            </a:r>
            <a:r>
              <a:rPr lang="de-DE" sz="2000" dirty="0"/>
              <a:t>– IMAGE – STRUKTUREN </a:t>
            </a:r>
            <a:r>
              <a:rPr lang="de-DE" sz="2000" dirty="0" smtClean="0"/>
              <a:t>2017-2019</a:t>
            </a:r>
            <a:endParaRPr lang="de-DE" sz="2000" dirty="0"/>
          </a:p>
        </p:txBody>
      </p:sp>
      <p:sp>
        <p:nvSpPr>
          <p:cNvPr id="3" name="Inhaltsplatzhalter 2"/>
          <p:cNvSpPr>
            <a:spLocks noGrp="1"/>
          </p:cNvSpPr>
          <p:nvPr>
            <p:ph idx="1"/>
          </p:nvPr>
        </p:nvSpPr>
        <p:spPr>
          <a:xfrm>
            <a:off x="457200" y="2660072"/>
            <a:ext cx="8229600" cy="3466091"/>
          </a:xfrm>
        </p:spPr>
        <p:txBody>
          <a:bodyPr/>
          <a:lstStyle/>
          <a:p>
            <a:r>
              <a:rPr lang="de-DE" dirty="0" smtClean="0"/>
              <a:t>Baustein 2.3</a:t>
            </a:r>
          </a:p>
          <a:p>
            <a:r>
              <a:rPr lang="de-DE" dirty="0" smtClean="0"/>
              <a:t>Analyse </a:t>
            </a:r>
            <a:r>
              <a:rPr lang="de-DE" dirty="0"/>
              <a:t>der Stärken und Schwächen und die Stärkung der Potenziale </a:t>
            </a:r>
            <a:r>
              <a:rPr lang="de-DE" dirty="0" smtClean="0"/>
              <a:t>in </a:t>
            </a:r>
            <a:r>
              <a:rPr lang="de-DE" dirty="0"/>
              <a:t>ländlichen </a:t>
            </a:r>
            <a:r>
              <a:rPr lang="de-DE" dirty="0" smtClean="0"/>
              <a:t>Räumen:</a:t>
            </a:r>
          </a:p>
          <a:p>
            <a:pPr marL="342900" indent="-342900">
              <a:buFont typeface="Arial" panose="020B0604020202020204" pitchFamily="34" charset="0"/>
              <a:buChar char="•"/>
            </a:pPr>
            <a:r>
              <a:rPr lang="de-DE" dirty="0" smtClean="0"/>
              <a:t>Bedarfe feststellen</a:t>
            </a:r>
          </a:p>
          <a:p>
            <a:pPr marL="342900" indent="-342900">
              <a:buFont typeface="Arial" panose="020B0604020202020204" pitchFamily="34" charset="0"/>
              <a:buChar char="•"/>
            </a:pPr>
            <a:r>
              <a:rPr lang="de-DE" dirty="0" smtClean="0"/>
              <a:t>Handlungsansätze entwickeln</a:t>
            </a:r>
          </a:p>
          <a:p>
            <a:pPr marL="342900" indent="-342900">
              <a:buFont typeface="Arial" panose="020B0604020202020204" pitchFamily="34" charset="0"/>
              <a:buChar char="•"/>
            </a:pPr>
            <a:r>
              <a:rPr lang="de-DE" dirty="0" smtClean="0"/>
              <a:t>Kommunale Gleichstellungsbeauftragte in </a:t>
            </a:r>
            <a:r>
              <a:rPr lang="de-DE" dirty="0"/>
              <a:t>ländlichen Räumen besser </a:t>
            </a:r>
            <a:r>
              <a:rPr lang="de-DE" dirty="0" smtClean="0"/>
              <a:t>unterstützen</a:t>
            </a:r>
            <a:endParaRPr lang="de-DE"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2</a:t>
            </a:fld>
            <a:endParaRPr lang="de-DE"/>
          </a:p>
        </p:txBody>
      </p:sp>
    </p:spTree>
    <p:extLst>
      <p:ext uri="{BB962C8B-B14F-4D97-AF65-F5344CB8AC3E}">
        <p14:creationId xmlns:p14="http://schemas.microsoft.com/office/powerpoint/2010/main" val="376533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229600" cy="1846937"/>
          </a:xfrm>
        </p:spPr>
        <p:txBody>
          <a:bodyPr/>
          <a:lstStyle/>
          <a:p>
            <a:r>
              <a:rPr lang="de-DE" dirty="0" smtClean="0"/>
              <a:t>Strategien &amp; Handlungsansätze</a:t>
            </a:r>
            <a:r>
              <a:rPr lang="de-DE" dirty="0"/>
              <a:t> </a:t>
            </a:r>
            <a:r>
              <a:rPr lang="de-DE" dirty="0" smtClean="0"/>
              <a:t>III Bewusstsein stärken</a:t>
            </a:r>
            <a:endParaRPr lang="de-DE" dirty="0"/>
          </a:p>
        </p:txBody>
      </p:sp>
      <p:sp>
        <p:nvSpPr>
          <p:cNvPr id="3" name="Inhaltsplatzhalter 2"/>
          <p:cNvSpPr>
            <a:spLocks noGrp="1"/>
          </p:cNvSpPr>
          <p:nvPr>
            <p:ph idx="1"/>
          </p:nvPr>
        </p:nvSpPr>
        <p:spPr>
          <a:xfrm>
            <a:off x="457200" y="2964873"/>
            <a:ext cx="8229600" cy="3161290"/>
          </a:xfrm>
        </p:spPr>
        <p:txBody>
          <a:bodyPr/>
          <a:lstStyle/>
          <a:p>
            <a:pPr marL="342900" indent="-342900">
              <a:lnSpc>
                <a:spcPct val="150000"/>
              </a:lnSpc>
              <a:buFont typeface="Arial" panose="020B0604020202020204" pitchFamily="34" charset="0"/>
              <a:buChar char="•"/>
            </a:pPr>
            <a:r>
              <a:rPr lang="de-DE" dirty="0"/>
              <a:t>Gleichstellung in </a:t>
            </a:r>
            <a:r>
              <a:rPr lang="de-DE" dirty="0" smtClean="0"/>
              <a:t>die Verwaltungsausbildung </a:t>
            </a:r>
            <a:r>
              <a:rPr lang="de-DE" dirty="0"/>
              <a:t>aufnehmen </a:t>
            </a:r>
          </a:p>
          <a:p>
            <a:pPr marL="342900" indent="-342900">
              <a:lnSpc>
                <a:spcPct val="150000"/>
              </a:lnSpc>
              <a:buFont typeface="Arial" panose="020B0604020202020204" pitchFamily="34" charset="0"/>
              <a:buChar char="•"/>
            </a:pPr>
            <a:r>
              <a:rPr lang="de-DE" dirty="0" smtClean="0"/>
              <a:t>Gleichstellungsarbeit aufwerten</a:t>
            </a:r>
            <a:endParaRPr lang="de-DE" dirty="0"/>
          </a:p>
          <a:p>
            <a:pPr marL="342900" indent="-342900">
              <a:lnSpc>
                <a:spcPct val="150000"/>
              </a:lnSpc>
              <a:buFont typeface="Arial" panose="020B0604020202020204" pitchFamily="34" charset="0"/>
              <a:buChar char="•"/>
            </a:pPr>
            <a:r>
              <a:rPr lang="de-DE" dirty="0" smtClean="0"/>
              <a:t>Insbesondere </a:t>
            </a:r>
            <a:r>
              <a:rPr lang="de-DE" dirty="0"/>
              <a:t>Attraktivität von </a:t>
            </a:r>
            <a:r>
              <a:rPr lang="de-DE" dirty="0" smtClean="0"/>
              <a:t>Gleichstellung </a:t>
            </a:r>
            <a:r>
              <a:rPr lang="de-DE" dirty="0"/>
              <a:t>für </a:t>
            </a:r>
            <a:r>
              <a:rPr lang="de-DE" dirty="0" smtClean="0"/>
              <a:t>schwer erreichbare Zielgruppen forcieren </a:t>
            </a:r>
            <a:endParaRPr lang="de-DE" dirty="0"/>
          </a:p>
          <a:p>
            <a:endParaRPr lang="de-DE"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20</a:t>
            </a:fld>
            <a:endParaRPr lang="de-DE"/>
          </a:p>
        </p:txBody>
      </p:sp>
    </p:spTree>
    <p:extLst>
      <p:ext uri="{BB962C8B-B14F-4D97-AF65-F5344CB8AC3E}">
        <p14:creationId xmlns:p14="http://schemas.microsoft.com/office/powerpoint/2010/main" val="4009094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6562" y="2844553"/>
            <a:ext cx="8237220" cy="3425371"/>
          </a:xfrm>
        </p:spPr>
        <p:txBody>
          <a:bodyPr/>
          <a:lstStyle/>
          <a:p>
            <a:pPr algn="ctr"/>
            <a:r>
              <a:rPr lang="de-DE" dirty="0" smtClean="0"/>
              <a:t>Vielen Dank für die Aufmerksamkeit!</a:t>
            </a:r>
            <a:endParaRPr lang="de-DE" dirty="0"/>
          </a:p>
        </p:txBody>
      </p:sp>
      <p:sp>
        <p:nvSpPr>
          <p:cNvPr id="3" name="Foliennummernplatzhalter 2"/>
          <p:cNvSpPr>
            <a:spLocks noGrp="1"/>
          </p:cNvSpPr>
          <p:nvPr>
            <p:ph type="sldNum" sz="quarter" idx="12"/>
          </p:nvPr>
        </p:nvSpPr>
        <p:spPr/>
        <p:txBody>
          <a:bodyPr/>
          <a:lstStyle/>
          <a:p>
            <a:fld id="{276975B0-2289-3542-98F2-E4E2B8EF1D7E}" type="slidenum">
              <a:rPr lang="de-DE" smtClean="0"/>
              <a:pPr/>
              <a:t>21</a:t>
            </a:fld>
            <a:endParaRPr lang="de-DE"/>
          </a:p>
        </p:txBody>
      </p:sp>
    </p:spTree>
    <p:extLst>
      <p:ext uri="{BB962C8B-B14F-4D97-AF65-F5344CB8AC3E}">
        <p14:creationId xmlns:p14="http://schemas.microsoft.com/office/powerpoint/2010/main" val="3601244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51429"/>
            <a:ext cx="8229600" cy="1846937"/>
          </a:xfrm>
        </p:spPr>
        <p:txBody>
          <a:bodyPr/>
          <a:lstStyle/>
          <a:p>
            <a:r>
              <a:rPr lang="de-DE" dirty="0" smtClean="0"/>
              <a:t>Ländlicher Raum – die Restgröße?</a:t>
            </a:r>
            <a:endParaRPr lang="de-DE"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3</a:t>
            </a:fld>
            <a:endParaRPr lang="de-DE"/>
          </a:p>
        </p:txBody>
      </p:sp>
      <p:sp>
        <p:nvSpPr>
          <p:cNvPr id="8" name="Inhaltsplatzhalter 7"/>
          <p:cNvSpPr>
            <a:spLocks noGrp="1"/>
          </p:cNvSpPr>
          <p:nvPr>
            <p:ph idx="1"/>
          </p:nvPr>
        </p:nvSpPr>
        <p:spPr>
          <a:xfrm>
            <a:off x="457200" y="2265072"/>
            <a:ext cx="7002780" cy="2105312"/>
          </a:xfrm>
        </p:spPr>
        <p:txBody>
          <a:bodyPr/>
          <a:lstStyle/>
          <a:p>
            <a:r>
              <a:rPr lang="de-DE" sz="1400" dirty="0" smtClean="0"/>
              <a:t>Bilder aus urheberrechtlichen Gründen aus der Präsentation entfernt</a:t>
            </a:r>
            <a:endParaRPr lang="de-DE" sz="1400" dirty="0"/>
          </a:p>
        </p:txBody>
      </p:sp>
    </p:spTree>
    <p:extLst>
      <p:ext uri="{BB962C8B-B14F-4D97-AF65-F5344CB8AC3E}">
        <p14:creationId xmlns:p14="http://schemas.microsoft.com/office/powerpoint/2010/main" val="1274342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D053E72-159F-DA40-9120-85514A68208B}" type="slidenum">
              <a:rPr lang="de-DE" smtClean="0"/>
              <a:pPr/>
              <a:t>4</a:t>
            </a:fld>
            <a:endParaRPr lang="de-DE"/>
          </a:p>
        </p:txBody>
      </p:sp>
      <p:pic>
        <p:nvPicPr>
          <p:cNvPr id="9" name="Grafik 8"/>
          <p:cNvPicPr>
            <a:picLocks noChangeAspect="1"/>
          </p:cNvPicPr>
          <p:nvPr/>
        </p:nvPicPr>
        <p:blipFill>
          <a:blip r:embed="rId2"/>
          <a:stretch>
            <a:fillRect/>
          </a:stretch>
        </p:blipFill>
        <p:spPr>
          <a:xfrm>
            <a:off x="1114627" y="1193283"/>
            <a:ext cx="7284945" cy="5163067"/>
          </a:xfrm>
          <a:prstGeom prst="rect">
            <a:avLst/>
          </a:prstGeom>
        </p:spPr>
      </p:pic>
    </p:spTree>
    <p:extLst>
      <p:ext uri="{BB962C8B-B14F-4D97-AF65-F5344CB8AC3E}">
        <p14:creationId xmlns:p14="http://schemas.microsoft.com/office/powerpoint/2010/main" val="2916081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Indikatoren</a:t>
            </a:r>
            <a:endParaRPr lang="de-DE" dirty="0"/>
          </a:p>
        </p:txBody>
      </p:sp>
      <p:sp>
        <p:nvSpPr>
          <p:cNvPr id="3" name="Inhaltsplatzhalter 2"/>
          <p:cNvSpPr>
            <a:spLocks noGrp="1"/>
          </p:cNvSpPr>
          <p:nvPr>
            <p:ph idx="1"/>
          </p:nvPr>
        </p:nvSpPr>
        <p:spPr>
          <a:xfrm>
            <a:off x="457200" y="2265072"/>
            <a:ext cx="8229600" cy="4091278"/>
          </a:xfrm>
        </p:spPr>
        <p:txBody>
          <a:bodyPr/>
          <a:lstStyle/>
          <a:p>
            <a:pPr marL="285750" indent="-285750">
              <a:lnSpc>
                <a:spcPct val="150000"/>
              </a:lnSpc>
              <a:buFont typeface="Arial" panose="020B0604020202020204" pitchFamily="34" charset="0"/>
              <a:buChar char="•"/>
            </a:pPr>
            <a:r>
              <a:rPr lang="de-DE" sz="2000" dirty="0"/>
              <a:t>Siedlungsdichte </a:t>
            </a:r>
            <a:r>
              <a:rPr lang="de-DE" sz="2000" dirty="0" smtClean="0"/>
              <a:t>2013</a:t>
            </a:r>
          </a:p>
          <a:p>
            <a:pPr marL="285750" indent="-285750">
              <a:lnSpc>
                <a:spcPct val="150000"/>
              </a:lnSpc>
              <a:buFont typeface="Arial" panose="020B0604020202020204" pitchFamily="34" charset="0"/>
              <a:buChar char="•"/>
            </a:pPr>
            <a:r>
              <a:rPr lang="de-DE" sz="2000" dirty="0" smtClean="0"/>
              <a:t>Anteil </a:t>
            </a:r>
            <a:r>
              <a:rPr lang="de-DE" sz="2000" dirty="0"/>
              <a:t>der land- und forstwirtschaftlichen Flächen an der Gesamtfläche </a:t>
            </a:r>
            <a:r>
              <a:rPr lang="de-DE" sz="2000" dirty="0" smtClean="0"/>
              <a:t>2013</a:t>
            </a:r>
            <a:endParaRPr lang="de-DE" sz="2000" dirty="0"/>
          </a:p>
          <a:p>
            <a:pPr marL="285750" indent="-285750">
              <a:lnSpc>
                <a:spcPct val="150000"/>
              </a:lnSpc>
              <a:buFont typeface="Arial" panose="020B0604020202020204" pitchFamily="34" charset="0"/>
              <a:buChar char="•"/>
            </a:pPr>
            <a:r>
              <a:rPr lang="de-DE" sz="2000" dirty="0" smtClean="0"/>
              <a:t>Anteil </a:t>
            </a:r>
            <a:r>
              <a:rPr lang="de-DE" sz="2000" dirty="0"/>
              <a:t>der Ein- und Zweifamilienhäuser an allen </a:t>
            </a:r>
            <a:r>
              <a:rPr lang="de-DE" sz="2000" dirty="0" smtClean="0"/>
              <a:t>Wohngebäuden 2013</a:t>
            </a:r>
            <a:endParaRPr lang="de-DE" sz="2000" dirty="0"/>
          </a:p>
          <a:p>
            <a:pPr marL="285750" indent="-285750">
              <a:lnSpc>
                <a:spcPct val="150000"/>
              </a:lnSpc>
              <a:buFont typeface="Arial" panose="020B0604020202020204" pitchFamily="34" charset="0"/>
              <a:buChar char="•"/>
            </a:pPr>
            <a:r>
              <a:rPr lang="de-DE" sz="2000" dirty="0" smtClean="0"/>
              <a:t>Regionales </a:t>
            </a:r>
            <a:r>
              <a:rPr lang="de-DE" sz="2000" dirty="0"/>
              <a:t>Bevölkerungspotenzial </a:t>
            </a:r>
            <a:endParaRPr lang="de-DE" sz="2000" dirty="0" smtClean="0"/>
          </a:p>
          <a:p>
            <a:pPr marL="285750" indent="-285750">
              <a:lnSpc>
                <a:spcPct val="150000"/>
              </a:lnSpc>
              <a:buFont typeface="Arial" panose="020B0604020202020204" pitchFamily="34" charset="0"/>
              <a:buChar char="•"/>
            </a:pPr>
            <a:r>
              <a:rPr lang="de-DE" sz="2000" dirty="0" smtClean="0"/>
              <a:t>Erreichbarkeit </a:t>
            </a:r>
            <a:r>
              <a:rPr lang="de-DE" sz="2000" dirty="0"/>
              <a:t>großer </a:t>
            </a:r>
            <a:r>
              <a:rPr lang="de-DE" sz="2000" dirty="0" smtClean="0"/>
              <a:t>Zentren</a:t>
            </a:r>
            <a:endParaRPr lang="de-DE" sz="2000" dirty="0"/>
          </a:p>
        </p:txBody>
      </p:sp>
      <p:sp>
        <p:nvSpPr>
          <p:cNvPr id="4" name="Foliennummernplatzhalter 3"/>
          <p:cNvSpPr>
            <a:spLocks noGrp="1"/>
          </p:cNvSpPr>
          <p:nvPr>
            <p:ph type="sldNum" sz="quarter" idx="12"/>
          </p:nvPr>
        </p:nvSpPr>
        <p:spPr/>
        <p:txBody>
          <a:bodyPr/>
          <a:lstStyle/>
          <a:p>
            <a:fld id="{BF82E040-52FB-C245-ADF8-45B51C45B950}" type="slidenum">
              <a:rPr lang="de-DE" smtClean="0"/>
              <a:pPr/>
              <a:t>5</a:t>
            </a:fld>
            <a:endParaRPr lang="de-DE"/>
          </a:p>
        </p:txBody>
      </p:sp>
    </p:spTree>
    <p:extLst>
      <p:ext uri="{BB962C8B-B14F-4D97-AF65-F5344CB8AC3E}">
        <p14:creationId xmlns:p14="http://schemas.microsoft.com/office/powerpoint/2010/main" val="422630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 Ergebnis sind…</a:t>
            </a:r>
            <a:endParaRPr lang="de-DE" dirty="0"/>
          </a:p>
        </p:txBody>
      </p:sp>
      <p:sp>
        <p:nvSpPr>
          <p:cNvPr id="3" name="Inhaltsplatzhalter 2"/>
          <p:cNvSpPr>
            <a:spLocks noGrp="1"/>
          </p:cNvSpPr>
          <p:nvPr>
            <p:ph idx="1"/>
          </p:nvPr>
        </p:nvSpPr>
        <p:spPr>
          <a:xfrm>
            <a:off x="457200" y="2265072"/>
            <a:ext cx="8229600" cy="3861092"/>
          </a:xfrm>
        </p:spPr>
        <p:txBody>
          <a:bodyPr/>
          <a:lstStyle/>
          <a:p>
            <a:pPr marL="342900" indent="-342900">
              <a:lnSpc>
                <a:spcPct val="150000"/>
              </a:lnSpc>
              <a:buFont typeface="Arial" panose="020B0604020202020204" pitchFamily="34" charset="0"/>
              <a:buChar char="•"/>
            </a:pPr>
            <a:r>
              <a:rPr lang="de-DE" sz="2000" dirty="0" smtClean="0"/>
              <a:t>267 </a:t>
            </a:r>
            <a:r>
              <a:rPr lang="de-DE" sz="2000" dirty="0"/>
              <a:t>der 361 deutschen Kreisregionen ländlich, 94 Kreisregionen </a:t>
            </a:r>
            <a:r>
              <a:rPr lang="de-DE" sz="2000" dirty="0" smtClean="0"/>
              <a:t>nicht-ländlich – als </a:t>
            </a:r>
            <a:r>
              <a:rPr lang="de-DE" sz="2000" dirty="0"/>
              <a:t>sehr ländlich werden 152 und als eher ländlich 115 Kreisregionen bezeichnet</a:t>
            </a:r>
            <a:r>
              <a:rPr lang="de-DE" sz="2000" dirty="0" smtClean="0"/>
              <a:t>.</a:t>
            </a:r>
          </a:p>
          <a:p>
            <a:pPr marL="342900" indent="-342900">
              <a:lnSpc>
                <a:spcPct val="150000"/>
              </a:lnSpc>
              <a:buFont typeface="Arial" panose="020B0604020202020204" pitchFamily="34" charset="0"/>
              <a:buChar char="•"/>
            </a:pPr>
            <a:r>
              <a:rPr lang="de-DE" sz="2000" dirty="0" smtClean="0"/>
              <a:t>91 </a:t>
            </a:r>
            <a:r>
              <a:rPr lang="de-DE" sz="2000" dirty="0"/>
              <a:t>Prozent der Fläche Deutschlands </a:t>
            </a:r>
            <a:r>
              <a:rPr lang="de-DE" sz="2000" dirty="0" smtClean="0"/>
              <a:t>ländliche Räume, auf </a:t>
            </a:r>
            <a:r>
              <a:rPr lang="de-DE" sz="2000" dirty="0"/>
              <a:t>der 57 Prozent der Bevölkerung Deutschlands leben. </a:t>
            </a:r>
            <a:endParaRPr lang="de-DE" sz="2000" dirty="0" smtClean="0"/>
          </a:p>
          <a:p>
            <a:pPr>
              <a:lnSpc>
                <a:spcPct val="150000"/>
              </a:lnSpc>
            </a:pPr>
            <a:endParaRPr lang="de-DE" sz="2000" dirty="0" smtClean="0"/>
          </a:p>
          <a:p>
            <a:pPr>
              <a:lnSpc>
                <a:spcPct val="150000"/>
              </a:lnSpc>
            </a:pPr>
            <a:r>
              <a:rPr lang="de-DE" sz="2000" dirty="0" smtClean="0"/>
              <a:t>In </a:t>
            </a:r>
            <a:r>
              <a:rPr lang="de-DE" sz="2000" dirty="0"/>
              <a:t>den nicht-ländlichen Räumen Deutschlands leben auf einer Fläche von neun Prozent 43 Prozent der Einwohner.</a:t>
            </a:r>
          </a:p>
        </p:txBody>
      </p:sp>
      <p:sp>
        <p:nvSpPr>
          <p:cNvPr id="4" name="Foliennummernplatzhalter 3"/>
          <p:cNvSpPr>
            <a:spLocks noGrp="1"/>
          </p:cNvSpPr>
          <p:nvPr>
            <p:ph type="sldNum" sz="quarter" idx="12"/>
          </p:nvPr>
        </p:nvSpPr>
        <p:spPr/>
        <p:txBody>
          <a:bodyPr/>
          <a:lstStyle/>
          <a:p>
            <a:fld id="{BF82E040-52FB-C245-ADF8-45B51C45B950}" type="slidenum">
              <a:rPr lang="de-DE" smtClean="0"/>
              <a:pPr/>
              <a:t>6</a:t>
            </a:fld>
            <a:endParaRPr lang="de-DE"/>
          </a:p>
        </p:txBody>
      </p:sp>
    </p:spTree>
    <p:extLst>
      <p:ext uri="{BB962C8B-B14F-4D97-AF65-F5344CB8AC3E}">
        <p14:creationId xmlns:p14="http://schemas.microsoft.com/office/powerpoint/2010/main" val="2524306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31816" y="1089023"/>
            <a:ext cx="6160617" cy="5267327"/>
          </a:xfrm>
        </p:spPr>
      </p:pic>
      <p:sp>
        <p:nvSpPr>
          <p:cNvPr id="5" name="Foliennummernplatzhalter 4"/>
          <p:cNvSpPr>
            <a:spLocks noGrp="1"/>
          </p:cNvSpPr>
          <p:nvPr>
            <p:ph type="sldNum" sz="quarter" idx="12"/>
          </p:nvPr>
        </p:nvSpPr>
        <p:spPr/>
        <p:txBody>
          <a:bodyPr/>
          <a:lstStyle/>
          <a:p>
            <a:fld id="{1D053E72-159F-DA40-9120-85514A68208B}" type="slidenum">
              <a:rPr lang="de-DE" smtClean="0"/>
              <a:pPr/>
              <a:t>7</a:t>
            </a:fld>
            <a:endParaRPr lang="de-DE"/>
          </a:p>
        </p:txBody>
      </p:sp>
    </p:spTree>
    <p:extLst>
      <p:ext uri="{BB962C8B-B14F-4D97-AF65-F5344CB8AC3E}">
        <p14:creationId xmlns:p14="http://schemas.microsoft.com/office/powerpoint/2010/main" val="391452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i="0" dirty="0" smtClean="0"/>
              <a:t>Indikatoren</a:t>
            </a:r>
            <a:endParaRPr lang="de-DE" i="0" dirty="0"/>
          </a:p>
        </p:txBody>
      </p:sp>
      <p:sp>
        <p:nvSpPr>
          <p:cNvPr id="3" name="Inhaltsplatzhalter 2"/>
          <p:cNvSpPr>
            <a:spLocks noGrp="1"/>
          </p:cNvSpPr>
          <p:nvPr>
            <p:ph idx="1"/>
          </p:nvPr>
        </p:nvSpPr>
        <p:spPr>
          <a:xfrm>
            <a:off x="457200" y="2396836"/>
            <a:ext cx="8229600" cy="3729328"/>
          </a:xfrm>
        </p:spPr>
        <p:txBody>
          <a:bodyPr/>
          <a:lstStyle/>
          <a:p>
            <a:pPr marL="285750" indent="-285750">
              <a:buFont typeface="Arial" panose="020B0604020202020204" pitchFamily="34" charset="0"/>
              <a:buChar char="•"/>
            </a:pPr>
            <a:r>
              <a:rPr lang="de-DE" sz="1800" dirty="0"/>
              <a:t>Bevölkerungsentwicklung 2008-2013 in Prozent</a:t>
            </a:r>
          </a:p>
          <a:p>
            <a:pPr marL="285750" indent="-285750">
              <a:buFont typeface="Arial" panose="020B0604020202020204" pitchFamily="34" charset="0"/>
              <a:buChar char="•"/>
            </a:pPr>
            <a:r>
              <a:rPr lang="de-DE" sz="1800" dirty="0" smtClean="0"/>
              <a:t>Gesamtwanderungssaldo </a:t>
            </a:r>
            <a:r>
              <a:rPr lang="de-DE" sz="1800" dirty="0"/>
              <a:t>2009 bis 2013 je 1000 Einwohner</a:t>
            </a:r>
          </a:p>
          <a:p>
            <a:pPr marL="285750" indent="-285750">
              <a:buFont typeface="Arial" panose="020B0604020202020204" pitchFamily="34" charset="0"/>
              <a:buChar char="•"/>
            </a:pPr>
            <a:r>
              <a:rPr lang="de-DE" sz="1800" dirty="0" smtClean="0"/>
              <a:t>Entwicklung </a:t>
            </a:r>
            <a:r>
              <a:rPr lang="de-DE" sz="1800" dirty="0"/>
              <a:t>der Erwerbsfähigen (20 bis 64 Jahre) 2008 bis 2013 in Prozent</a:t>
            </a:r>
          </a:p>
          <a:p>
            <a:pPr marL="285750" indent="-285750">
              <a:buFont typeface="Arial" panose="020B0604020202020204" pitchFamily="34" charset="0"/>
              <a:buChar char="•"/>
            </a:pPr>
            <a:r>
              <a:rPr lang="de-DE" sz="1800" dirty="0" smtClean="0"/>
              <a:t>Entwicklung </a:t>
            </a:r>
            <a:r>
              <a:rPr lang="de-DE" sz="1800" dirty="0"/>
              <a:t>der sozialversicherungspflichtig Beschäftigten am Arbeitsort 2008 bis 2013 </a:t>
            </a:r>
            <a:r>
              <a:rPr lang="de-DE" sz="1800" dirty="0" smtClean="0"/>
              <a:t>in Prozent</a:t>
            </a:r>
            <a:endParaRPr lang="de-DE" sz="1800" dirty="0"/>
          </a:p>
          <a:p>
            <a:pPr marL="285750" indent="-285750">
              <a:buFont typeface="Arial" panose="020B0604020202020204" pitchFamily="34" charset="0"/>
              <a:buChar char="•"/>
            </a:pPr>
            <a:r>
              <a:rPr lang="de-DE" sz="1800" dirty="0" smtClean="0"/>
              <a:t>Veränderung </a:t>
            </a:r>
            <a:r>
              <a:rPr lang="de-DE" sz="1800" dirty="0"/>
              <a:t>der Arbeitslosenquote 2007/08 bis 2012/13 in </a:t>
            </a:r>
            <a:r>
              <a:rPr lang="de-DE" sz="1800" dirty="0" smtClean="0"/>
              <a:t/>
            </a:r>
            <a:br>
              <a:rPr lang="de-DE" sz="1800" dirty="0" smtClean="0"/>
            </a:br>
            <a:r>
              <a:rPr lang="de-DE" sz="1800" dirty="0" smtClean="0"/>
              <a:t>%-</a:t>
            </a:r>
            <a:r>
              <a:rPr lang="de-DE" sz="1800" dirty="0"/>
              <a:t>Punkten</a:t>
            </a:r>
          </a:p>
          <a:p>
            <a:pPr marL="285750" indent="-285750">
              <a:buFont typeface="Arial" panose="020B0604020202020204" pitchFamily="34" charset="0"/>
              <a:buChar char="•"/>
            </a:pPr>
            <a:r>
              <a:rPr lang="de-DE" sz="1800" dirty="0" smtClean="0"/>
              <a:t>Entwicklung </a:t>
            </a:r>
            <a:r>
              <a:rPr lang="de-DE" sz="1800" dirty="0"/>
              <a:t>der Grundaufkommen Gewerbesteuer 2007/08 bis 2012/13 in %</a:t>
            </a:r>
          </a:p>
        </p:txBody>
      </p:sp>
      <p:sp>
        <p:nvSpPr>
          <p:cNvPr id="4" name="Foliennummernplatzhalter 3"/>
          <p:cNvSpPr>
            <a:spLocks noGrp="1"/>
          </p:cNvSpPr>
          <p:nvPr>
            <p:ph type="sldNum" sz="quarter" idx="12"/>
          </p:nvPr>
        </p:nvSpPr>
        <p:spPr/>
        <p:txBody>
          <a:bodyPr/>
          <a:lstStyle/>
          <a:p>
            <a:fld id="{BF82E040-52FB-C245-ADF8-45B51C45B950}" type="slidenum">
              <a:rPr lang="de-DE" smtClean="0"/>
              <a:pPr/>
              <a:t>8</a:t>
            </a:fld>
            <a:endParaRPr lang="de-DE"/>
          </a:p>
        </p:txBody>
      </p:sp>
    </p:spTree>
    <p:extLst>
      <p:ext uri="{BB962C8B-B14F-4D97-AF65-F5344CB8AC3E}">
        <p14:creationId xmlns:p14="http://schemas.microsoft.com/office/powerpoint/2010/main" val="2320571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Kreiskategorien	</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94052834"/>
              </p:ext>
            </p:extLst>
          </p:nvPr>
        </p:nvGraphicFramePr>
        <p:xfrm>
          <a:off x="457200" y="2660073"/>
          <a:ext cx="8229600" cy="249381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08439490"/>
                    </a:ext>
                  </a:extLst>
                </a:gridCol>
                <a:gridCol w="2057400">
                  <a:extLst>
                    <a:ext uri="{9D8B030D-6E8A-4147-A177-3AD203B41FA5}">
                      <a16:colId xmlns:a16="http://schemas.microsoft.com/office/drawing/2014/main" val="4182407689"/>
                    </a:ext>
                  </a:extLst>
                </a:gridCol>
                <a:gridCol w="2057400">
                  <a:extLst>
                    <a:ext uri="{9D8B030D-6E8A-4147-A177-3AD203B41FA5}">
                      <a16:colId xmlns:a16="http://schemas.microsoft.com/office/drawing/2014/main" val="3051482842"/>
                    </a:ext>
                  </a:extLst>
                </a:gridCol>
                <a:gridCol w="2057400">
                  <a:extLst>
                    <a:ext uri="{9D8B030D-6E8A-4147-A177-3AD203B41FA5}">
                      <a16:colId xmlns:a16="http://schemas.microsoft.com/office/drawing/2014/main" val="3990578525"/>
                    </a:ext>
                  </a:extLst>
                </a:gridCol>
              </a:tblGrid>
              <a:tr h="831273">
                <a:tc>
                  <a:txBody>
                    <a:bodyPr/>
                    <a:lstStyle/>
                    <a:p>
                      <a:endParaRPr lang="de-DE" dirty="0"/>
                    </a:p>
                  </a:txBody>
                  <a:tcPr/>
                </a:tc>
                <a:tc>
                  <a:txBody>
                    <a:bodyPr/>
                    <a:lstStyle/>
                    <a:p>
                      <a:r>
                        <a:rPr lang="de-DE" dirty="0" smtClean="0"/>
                        <a:t>Wachsend</a:t>
                      </a:r>
                      <a:endParaRPr lang="de-DE" dirty="0"/>
                    </a:p>
                  </a:txBody>
                  <a:tcPr/>
                </a:tc>
                <a:tc>
                  <a:txBody>
                    <a:bodyPr/>
                    <a:lstStyle/>
                    <a:p>
                      <a:r>
                        <a:rPr lang="de-DE" dirty="0" smtClean="0"/>
                        <a:t>Schrumpfend</a:t>
                      </a:r>
                      <a:r>
                        <a:rPr lang="de-DE" baseline="0" dirty="0" smtClean="0"/>
                        <a:t> </a:t>
                      </a:r>
                      <a:endParaRPr lang="de-DE" dirty="0"/>
                    </a:p>
                  </a:txBody>
                  <a:tcPr/>
                </a:tc>
                <a:tc>
                  <a:txBody>
                    <a:bodyPr/>
                    <a:lstStyle/>
                    <a:p>
                      <a:r>
                        <a:rPr lang="de-DE" dirty="0" smtClean="0"/>
                        <a:t>Stagnierend</a:t>
                      </a:r>
                      <a:endParaRPr lang="de-DE" dirty="0"/>
                    </a:p>
                  </a:txBody>
                  <a:tcPr/>
                </a:tc>
                <a:extLst>
                  <a:ext uri="{0D108BD9-81ED-4DB2-BD59-A6C34878D82A}">
                    <a16:rowId xmlns:a16="http://schemas.microsoft.com/office/drawing/2014/main" val="719200256"/>
                  </a:ext>
                </a:extLst>
              </a:tr>
              <a:tr h="831273">
                <a:tc>
                  <a:txBody>
                    <a:bodyPr/>
                    <a:lstStyle/>
                    <a:p>
                      <a:r>
                        <a:rPr lang="de-DE" dirty="0" smtClean="0"/>
                        <a:t>Eher ländlich</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4687973"/>
                  </a:ext>
                </a:extLst>
              </a:tr>
              <a:tr h="831273">
                <a:tc>
                  <a:txBody>
                    <a:bodyPr/>
                    <a:lstStyle/>
                    <a:p>
                      <a:r>
                        <a:rPr lang="de-DE" dirty="0" smtClean="0"/>
                        <a:t>Sehr ländlich</a:t>
                      </a:r>
                      <a:r>
                        <a:rPr lang="de-DE" baseline="0" dirty="0" smtClean="0"/>
                        <a:t>  </a:t>
                      </a:r>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3053129131"/>
                  </a:ext>
                </a:extLst>
              </a:tr>
            </a:tbl>
          </a:graphicData>
        </a:graphic>
      </p:graphicFrame>
      <p:sp>
        <p:nvSpPr>
          <p:cNvPr id="4" name="Foliennummernplatzhalter 3"/>
          <p:cNvSpPr>
            <a:spLocks noGrp="1"/>
          </p:cNvSpPr>
          <p:nvPr>
            <p:ph type="sldNum" sz="quarter" idx="12"/>
          </p:nvPr>
        </p:nvSpPr>
        <p:spPr/>
        <p:txBody>
          <a:bodyPr/>
          <a:lstStyle/>
          <a:p>
            <a:fld id="{BF82E040-52FB-C245-ADF8-45B51C45B950}" type="slidenum">
              <a:rPr lang="de-DE" smtClean="0"/>
              <a:pPr/>
              <a:t>9</a:t>
            </a:fld>
            <a:endParaRPr lang="de-DE"/>
          </a:p>
        </p:txBody>
      </p:sp>
    </p:spTree>
    <p:extLst>
      <p:ext uri="{BB962C8B-B14F-4D97-AF65-F5344CB8AC3E}">
        <p14:creationId xmlns:p14="http://schemas.microsoft.com/office/powerpoint/2010/main" val="3278134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datei_Vorlage PPP-BAG-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aumas">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Basisdatei_Vorlage PPP-BAG-2017.potx</Template>
  <TotalTime>0</TotalTime>
  <Words>930</Words>
  <Application>Microsoft Office PowerPoint</Application>
  <PresentationFormat>Bildschirmpräsentation (4:3)</PresentationFormat>
  <Paragraphs>155</Paragraphs>
  <Slides>21</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ＭＳ Ｐゴシック</vt:lpstr>
      <vt:lpstr>Arial</vt:lpstr>
      <vt:lpstr>Calibri</vt:lpstr>
      <vt:lpstr>Verdana</vt:lpstr>
      <vt:lpstr>Wingdings</vt:lpstr>
      <vt:lpstr>Basisdatei_Vorlage PPP-BAG-2017</vt:lpstr>
      <vt:lpstr>Was braucht erfolgreiche Gleichstellungsarbeit in ländlichen Räumen? </vt:lpstr>
      <vt:lpstr>ERFOLGREICHE GLEICHSTELLUNGSPOLITIK AUF KOMMUNALER EBENE:  QUALITÄT – IMAGE – STRUKTUREN 2017-2019</vt:lpstr>
      <vt:lpstr>Ländlicher Raum – die Restgröße?</vt:lpstr>
      <vt:lpstr>PowerPoint-Präsentation</vt:lpstr>
      <vt:lpstr>Indikatoren</vt:lpstr>
      <vt:lpstr>Im Ergebnis sind…</vt:lpstr>
      <vt:lpstr>PowerPoint-Präsentation</vt:lpstr>
      <vt:lpstr>Indikatoren</vt:lpstr>
      <vt:lpstr>Kreiskategorien </vt:lpstr>
      <vt:lpstr>Qualitativ methodisches Vorgehen</vt:lpstr>
      <vt:lpstr>Gruppenphase</vt:lpstr>
      <vt:lpstr>Überblick 1. Erhebungsrunde</vt:lpstr>
      <vt:lpstr>Strukturelle Faktoren </vt:lpstr>
      <vt:lpstr>Sozio-kulturelle Faktoren </vt:lpstr>
      <vt:lpstr>PowerPoint-Präsentation</vt:lpstr>
      <vt:lpstr>Weitere Einflussfaktoren</vt:lpstr>
      <vt:lpstr>Tätigkeiten &amp; Themen </vt:lpstr>
      <vt:lpstr>Strategien &amp; Handlungsansätze I Vor Ort </vt:lpstr>
      <vt:lpstr>Strategien &amp; Handlungsansätze II Austausch </vt:lpstr>
      <vt:lpstr>Strategien &amp; Handlungsansätze III Bewusstsein stärken</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Pauline Denecke</dc:creator>
  <cp:lastModifiedBy>bag frauenbeauftragte</cp:lastModifiedBy>
  <cp:revision>43</cp:revision>
  <dcterms:created xsi:type="dcterms:W3CDTF">2017-02-07T10:44:04Z</dcterms:created>
  <dcterms:modified xsi:type="dcterms:W3CDTF">2019-01-24T10:27:36Z</dcterms:modified>
</cp:coreProperties>
</file>